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 id="2147483708" r:id="rId2"/>
    <p:sldMasterId id="2147483720" r:id="rId3"/>
  </p:sldMasterIdLst>
  <p:notesMasterIdLst>
    <p:notesMasterId r:id="rId47"/>
  </p:notesMasterIdLst>
  <p:sldIdLst>
    <p:sldId id="257" r:id="rId4"/>
    <p:sldId id="289" r:id="rId5"/>
    <p:sldId id="258" r:id="rId6"/>
    <p:sldId id="259" r:id="rId7"/>
    <p:sldId id="260" r:id="rId8"/>
    <p:sldId id="261" r:id="rId9"/>
    <p:sldId id="262" r:id="rId10"/>
    <p:sldId id="263" r:id="rId11"/>
    <p:sldId id="264" r:id="rId12"/>
    <p:sldId id="265" r:id="rId13"/>
    <p:sldId id="266" r:id="rId14"/>
    <p:sldId id="267" r:id="rId15"/>
    <p:sldId id="268" r:id="rId16"/>
    <p:sldId id="319" r:id="rId17"/>
    <p:sldId id="290" r:id="rId18"/>
    <p:sldId id="291"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304" r:id="rId32"/>
    <p:sldId id="305" r:id="rId33"/>
    <p:sldId id="306" r:id="rId34"/>
    <p:sldId id="317" r:id="rId35"/>
    <p:sldId id="307" r:id="rId36"/>
    <p:sldId id="308" r:id="rId37"/>
    <p:sldId id="309" r:id="rId38"/>
    <p:sldId id="310" r:id="rId39"/>
    <p:sldId id="311" r:id="rId40"/>
    <p:sldId id="312" r:id="rId41"/>
    <p:sldId id="313" r:id="rId42"/>
    <p:sldId id="314" r:id="rId43"/>
    <p:sldId id="315" r:id="rId44"/>
    <p:sldId id="316" r:id="rId45"/>
    <p:sldId id="318"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31"/>
    <p:restoredTop sz="94692"/>
  </p:normalViewPr>
  <p:slideViewPr>
    <p:cSldViewPr snapToGrid="0" snapToObjects="1">
      <p:cViewPr varScale="1">
        <p:scale>
          <a:sx n="96" d="100"/>
          <a:sy n="96" d="100"/>
        </p:scale>
        <p:origin x="120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3.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0FA2C9-5054-EB4D-A886-0686B9324701}" type="datetimeFigureOut">
              <a:rPr lang="en-US" smtClean="0"/>
              <a:t>2/9/17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3C513B-F850-D546-BD8D-2DE80DE49310}" type="slidenum">
              <a:rPr lang="en-US" smtClean="0"/>
              <a:t>‹#›</a:t>
            </a:fld>
            <a:endParaRPr lang="en-US"/>
          </a:p>
        </p:txBody>
      </p:sp>
    </p:spTree>
    <p:extLst>
      <p:ext uri="{BB962C8B-B14F-4D97-AF65-F5344CB8AC3E}">
        <p14:creationId xmlns:p14="http://schemas.microsoft.com/office/powerpoint/2010/main" val="1897453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685800" y="4343400"/>
            <a:ext cx="5486040" cy="4114440"/>
          </a:xfrm>
          <a:prstGeom prst="rect">
            <a:avLst/>
          </a:prstGeom>
        </p:spPr>
        <p:txBody>
          <a:bodyPr/>
          <a:lstStyle/>
          <a:p>
            <a:endParaRPr/>
          </a:p>
        </p:txBody>
      </p:sp>
      <p:sp>
        <p:nvSpPr>
          <p:cNvPr id="156" name="TextShape 2"/>
          <p:cNvSpPr txBox="1"/>
          <p:nvPr/>
        </p:nvSpPr>
        <p:spPr>
          <a:xfrm>
            <a:off x="3884760" y="8685360"/>
            <a:ext cx="2971440" cy="456840"/>
          </a:xfrm>
          <a:prstGeom prst="rect">
            <a:avLst/>
          </a:prstGeom>
          <a:noFill/>
          <a:ln>
            <a:noFill/>
          </a:ln>
        </p:spPr>
        <p:txBody>
          <a:bodyPr anchor="b"/>
          <a:lstStyle/>
          <a:p>
            <a:pPr algn="r">
              <a:lnSpc>
                <a:spcPct val="100000"/>
              </a:lnSpc>
            </a:pPr>
            <a:fld id="{5D78B205-B942-4910-A3DB-2AB310F08670}" type="slidenum">
              <a:rPr lang="en-US" sz="1200" strike="noStrike" spc="-1">
                <a:solidFill>
                  <a:srgbClr val="000000"/>
                </a:solidFill>
                <a:uFill>
                  <a:solidFill>
                    <a:srgbClr val="FFFFFF"/>
                  </a:solidFill>
                </a:uFill>
                <a:latin typeface="+mn-lt"/>
                <a:ea typeface="+mn-ea"/>
              </a:rPr>
              <a:t>2</a:t>
            </a:fld>
            <a:endParaRPr/>
          </a:p>
        </p:txBody>
      </p:sp>
    </p:spTree>
    <p:extLst>
      <p:ext uri="{BB962C8B-B14F-4D97-AF65-F5344CB8AC3E}">
        <p14:creationId xmlns:p14="http://schemas.microsoft.com/office/powerpoint/2010/main" val="1573854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685800" y="4343400"/>
            <a:ext cx="5486040" cy="4114440"/>
          </a:xfrm>
          <a:prstGeom prst="rect">
            <a:avLst/>
          </a:prstGeom>
        </p:spPr>
        <p:txBody>
          <a:bodyPr/>
          <a:lstStyle/>
          <a:p>
            <a:r>
              <a:rPr lang="en-SG" dirty="0"/>
              <a:t>Static</a:t>
            </a:r>
            <a:r>
              <a:rPr lang="en-SG" baseline="0" dirty="0"/>
              <a:t> variables == minus marks D:</a:t>
            </a:r>
          </a:p>
          <a:p>
            <a:r>
              <a:rPr lang="en-SG" baseline="0" dirty="0"/>
              <a:t>!!!</a:t>
            </a:r>
            <a:endParaRPr dirty="0"/>
          </a:p>
        </p:txBody>
      </p:sp>
      <p:sp>
        <p:nvSpPr>
          <p:cNvPr id="162" name="TextShape 2"/>
          <p:cNvSpPr txBox="1"/>
          <p:nvPr/>
        </p:nvSpPr>
        <p:spPr>
          <a:xfrm>
            <a:off x="3884760" y="8685360"/>
            <a:ext cx="2971440" cy="456840"/>
          </a:xfrm>
          <a:prstGeom prst="rect">
            <a:avLst/>
          </a:prstGeom>
          <a:noFill/>
          <a:ln>
            <a:noFill/>
          </a:ln>
        </p:spPr>
        <p:txBody>
          <a:bodyPr anchor="b"/>
          <a:lstStyle/>
          <a:p>
            <a:pPr algn="r"/>
            <a:fld id="{5F8937EA-5594-48A7-8ECC-2CAB1AA395ED}" type="slidenum">
              <a:rPr lang="en-US" sz="1200" spc="-1">
                <a:solidFill>
                  <a:srgbClr val="000000"/>
                </a:solidFill>
                <a:uFill>
                  <a:solidFill>
                    <a:srgbClr val="FFFFFF"/>
                  </a:solidFill>
                </a:uFill>
                <a:latin typeface="Arial"/>
                <a:ea typeface="DejaVu Sans"/>
                <a:cs typeface="DejaVu Sans"/>
              </a:rPr>
              <a:pPr algn="r"/>
              <a:t>20</a:t>
            </a:fld>
            <a:endParaRPr>
              <a:solidFill>
                <a:prstClr val="black"/>
              </a:solidFill>
              <a:latin typeface="Arial"/>
              <a:ea typeface="DejaVu Sans"/>
              <a:cs typeface="DejaVu Sans"/>
            </a:endParaRPr>
          </a:p>
        </p:txBody>
      </p:sp>
    </p:spTree>
    <p:extLst>
      <p:ext uri="{BB962C8B-B14F-4D97-AF65-F5344CB8AC3E}">
        <p14:creationId xmlns:p14="http://schemas.microsoft.com/office/powerpoint/2010/main" val="41227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685800" y="4343400"/>
            <a:ext cx="5486040" cy="4114440"/>
          </a:xfrm>
          <a:prstGeom prst="rect">
            <a:avLst/>
          </a:prstGeom>
        </p:spPr>
        <p:txBody>
          <a:bodyPr/>
          <a:lstStyle/>
          <a:p>
            <a:endParaRPr/>
          </a:p>
        </p:txBody>
      </p:sp>
      <p:sp>
        <p:nvSpPr>
          <p:cNvPr id="162" name="TextShape 2"/>
          <p:cNvSpPr txBox="1"/>
          <p:nvPr/>
        </p:nvSpPr>
        <p:spPr>
          <a:xfrm>
            <a:off x="3884760" y="8685360"/>
            <a:ext cx="2971440" cy="456840"/>
          </a:xfrm>
          <a:prstGeom prst="rect">
            <a:avLst/>
          </a:prstGeom>
          <a:noFill/>
          <a:ln>
            <a:noFill/>
          </a:ln>
        </p:spPr>
        <p:txBody>
          <a:bodyPr anchor="b"/>
          <a:lstStyle/>
          <a:p>
            <a:pPr algn="r"/>
            <a:fld id="{5F8937EA-5594-48A7-8ECC-2CAB1AA395ED}" type="slidenum">
              <a:rPr lang="en-US" sz="1200" spc="-1">
                <a:solidFill>
                  <a:srgbClr val="000000"/>
                </a:solidFill>
                <a:uFill>
                  <a:solidFill>
                    <a:srgbClr val="FFFFFF"/>
                  </a:solidFill>
                </a:uFill>
                <a:latin typeface="Arial"/>
                <a:ea typeface="DejaVu Sans"/>
                <a:cs typeface="DejaVu Sans"/>
              </a:rPr>
              <a:pPr algn="r"/>
              <a:t>21</a:t>
            </a:fld>
            <a:endParaRPr>
              <a:solidFill>
                <a:prstClr val="black"/>
              </a:solidFill>
              <a:latin typeface="Arial"/>
              <a:ea typeface="DejaVu Sans"/>
              <a:cs typeface="DejaVu Sans"/>
            </a:endParaRPr>
          </a:p>
        </p:txBody>
      </p:sp>
    </p:spTree>
    <p:extLst>
      <p:ext uri="{BB962C8B-B14F-4D97-AF65-F5344CB8AC3E}">
        <p14:creationId xmlns:p14="http://schemas.microsoft.com/office/powerpoint/2010/main" val="1090225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685800" y="4343400"/>
            <a:ext cx="5486040" cy="4114440"/>
          </a:xfrm>
          <a:prstGeom prst="rect">
            <a:avLst/>
          </a:prstGeom>
        </p:spPr>
        <p:txBody>
          <a:bodyPr/>
          <a:lstStyle/>
          <a:p>
            <a:endParaRPr/>
          </a:p>
        </p:txBody>
      </p:sp>
      <p:sp>
        <p:nvSpPr>
          <p:cNvPr id="162" name="TextShape 2"/>
          <p:cNvSpPr txBox="1"/>
          <p:nvPr/>
        </p:nvSpPr>
        <p:spPr>
          <a:xfrm>
            <a:off x="3884760" y="8685360"/>
            <a:ext cx="2971440" cy="456840"/>
          </a:xfrm>
          <a:prstGeom prst="rect">
            <a:avLst/>
          </a:prstGeom>
          <a:noFill/>
          <a:ln>
            <a:noFill/>
          </a:ln>
        </p:spPr>
        <p:txBody>
          <a:bodyPr anchor="b"/>
          <a:lstStyle/>
          <a:p>
            <a:pPr algn="r"/>
            <a:fld id="{5F8937EA-5594-48A7-8ECC-2CAB1AA395ED}" type="slidenum">
              <a:rPr lang="en-US" sz="1200" spc="-1">
                <a:solidFill>
                  <a:srgbClr val="000000"/>
                </a:solidFill>
                <a:uFill>
                  <a:solidFill>
                    <a:srgbClr val="FFFFFF"/>
                  </a:solidFill>
                </a:uFill>
                <a:latin typeface="Arial"/>
                <a:ea typeface="DejaVu Sans"/>
                <a:cs typeface="DejaVu Sans"/>
              </a:rPr>
              <a:pPr algn="r"/>
              <a:t>22</a:t>
            </a:fld>
            <a:endParaRPr>
              <a:solidFill>
                <a:prstClr val="black"/>
              </a:solidFill>
              <a:latin typeface="Arial"/>
              <a:ea typeface="DejaVu Sans"/>
              <a:cs typeface="DejaVu Sans"/>
            </a:endParaRPr>
          </a:p>
        </p:txBody>
      </p:sp>
    </p:spTree>
    <p:extLst>
      <p:ext uri="{BB962C8B-B14F-4D97-AF65-F5344CB8AC3E}">
        <p14:creationId xmlns:p14="http://schemas.microsoft.com/office/powerpoint/2010/main" val="1577344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685800" y="4343400"/>
            <a:ext cx="5486040" cy="4114440"/>
          </a:xfrm>
          <a:prstGeom prst="rect">
            <a:avLst/>
          </a:prstGeom>
        </p:spPr>
        <p:txBody>
          <a:bodyPr/>
          <a:lstStyle/>
          <a:p>
            <a:r>
              <a:rPr lang="en-SG" dirty="0"/>
              <a:t>Remember to use</a:t>
            </a:r>
            <a:r>
              <a:rPr lang="en-SG" baseline="0" dirty="0"/>
              <a:t> break when using switch-case</a:t>
            </a:r>
          </a:p>
          <a:p>
            <a:r>
              <a:rPr lang="en-SG" baseline="0" dirty="0"/>
              <a:t>Also possible to implement using if-else </a:t>
            </a:r>
            <a:r>
              <a:rPr lang="en-SG" baseline="0" dirty="0">
                <a:sym typeface="Wingdings" panose="05000000000000000000" pitchFamily="2" charset="2"/>
              </a:rPr>
              <a:t>:D </a:t>
            </a:r>
            <a:endParaRPr dirty="0"/>
          </a:p>
        </p:txBody>
      </p:sp>
      <p:sp>
        <p:nvSpPr>
          <p:cNvPr id="162" name="TextShape 2"/>
          <p:cNvSpPr txBox="1"/>
          <p:nvPr/>
        </p:nvSpPr>
        <p:spPr>
          <a:xfrm>
            <a:off x="3884760" y="8685360"/>
            <a:ext cx="2971440" cy="456840"/>
          </a:xfrm>
          <a:prstGeom prst="rect">
            <a:avLst/>
          </a:prstGeom>
          <a:noFill/>
          <a:ln>
            <a:noFill/>
          </a:ln>
        </p:spPr>
        <p:txBody>
          <a:bodyPr anchor="b"/>
          <a:lstStyle/>
          <a:p>
            <a:pPr algn="r"/>
            <a:fld id="{5F8937EA-5594-48A7-8ECC-2CAB1AA395ED}" type="slidenum">
              <a:rPr lang="en-US" sz="1200" spc="-1">
                <a:solidFill>
                  <a:srgbClr val="000000"/>
                </a:solidFill>
                <a:uFill>
                  <a:solidFill>
                    <a:srgbClr val="FFFFFF"/>
                  </a:solidFill>
                </a:uFill>
                <a:latin typeface="Arial"/>
                <a:ea typeface="DejaVu Sans"/>
                <a:cs typeface="DejaVu Sans"/>
              </a:rPr>
              <a:pPr algn="r"/>
              <a:t>23</a:t>
            </a:fld>
            <a:endParaRPr>
              <a:solidFill>
                <a:prstClr val="black"/>
              </a:solidFill>
              <a:latin typeface="Arial"/>
              <a:ea typeface="DejaVu Sans"/>
              <a:cs typeface="DejaVu Sans"/>
            </a:endParaRPr>
          </a:p>
        </p:txBody>
      </p:sp>
    </p:spTree>
    <p:extLst>
      <p:ext uri="{BB962C8B-B14F-4D97-AF65-F5344CB8AC3E}">
        <p14:creationId xmlns:p14="http://schemas.microsoft.com/office/powerpoint/2010/main" val="1714117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685800" y="4343400"/>
            <a:ext cx="5486040" cy="4114440"/>
          </a:xfrm>
          <a:prstGeom prst="rect">
            <a:avLst/>
          </a:prstGeom>
        </p:spPr>
        <p:txBody>
          <a:bodyPr/>
          <a:lstStyle/>
          <a:p>
            <a:r>
              <a:rPr lang="en-SG" dirty="0" err="1"/>
              <a:t>sc.nextLine</a:t>
            </a:r>
            <a:r>
              <a:rPr lang="en-SG" dirty="0"/>
              <a:t>()</a:t>
            </a:r>
            <a:r>
              <a:rPr lang="en-SG" baseline="0" dirty="0"/>
              <a:t> takes in the whole line, including the carriage return, hence we need to use trim() to remove the carriage return</a:t>
            </a:r>
          </a:p>
          <a:p>
            <a:endParaRPr lang="en-SG" baseline="0" dirty="0"/>
          </a:p>
          <a:p>
            <a:r>
              <a:rPr lang="en-SG" baseline="0" dirty="0"/>
              <a:t>Remember to use return to terminate the method if the thread or user is not found, so that it will not continue to execute! It will hit an error if it reaches the creating of new post</a:t>
            </a:r>
          </a:p>
        </p:txBody>
      </p:sp>
      <p:sp>
        <p:nvSpPr>
          <p:cNvPr id="162" name="TextShape 2"/>
          <p:cNvSpPr txBox="1"/>
          <p:nvPr/>
        </p:nvSpPr>
        <p:spPr>
          <a:xfrm>
            <a:off x="3884760" y="8685360"/>
            <a:ext cx="2971440" cy="456840"/>
          </a:xfrm>
          <a:prstGeom prst="rect">
            <a:avLst/>
          </a:prstGeom>
          <a:noFill/>
          <a:ln>
            <a:noFill/>
          </a:ln>
        </p:spPr>
        <p:txBody>
          <a:bodyPr anchor="b"/>
          <a:lstStyle/>
          <a:p>
            <a:pPr algn="r"/>
            <a:fld id="{5F8937EA-5594-48A7-8ECC-2CAB1AA395ED}" type="slidenum">
              <a:rPr lang="en-US" sz="1200" spc="-1">
                <a:solidFill>
                  <a:srgbClr val="000000"/>
                </a:solidFill>
                <a:uFill>
                  <a:solidFill>
                    <a:srgbClr val="FFFFFF"/>
                  </a:solidFill>
                </a:uFill>
                <a:latin typeface="Arial"/>
                <a:ea typeface="DejaVu Sans"/>
                <a:cs typeface="DejaVu Sans"/>
              </a:rPr>
              <a:pPr algn="r"/>
              <a:t>24</a:t>
            </a:fld>
            <a:endParaRPr>
              <a:solidFill>
                <a:prstClr val="black"/>
              </a:solidFill>
              <a:latin typeface="Arial"/>
              <a:ea typeface="DejaVu Sans"/>
              <a:cs typeface="DejaVu Sans"/>
            </a:endParaRPr>
          </a:p>
        </p:txBody>
      </p:sp>
    </p:spTree>
    <p:extLst>
      <p:ext uri="{BB962C8B-B14F-4D97-AF65-F5344CB8AC3E}">
        <p14:creationId xmlns:p14="http://schemas.microsoft.com/office/powerpoint/2010/main" val="708212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685800" y="4343400"/>
            <a:ext cx="5486040" cy="4114440"/>
          </a:xfrm>
          <a:prstGeom prst="rect">
            <a:avLst/>
          </a:prstGeom>
        </p:spPr>
        <p:txBody>
          <a:bodyPr/>
          <a:lstStyle/>
          <a:p>
            <a:r>
              <a:rPr lang="en-US" spc="-1" dirty="0">
                <a:solidFill>
                  <a:schemeClr val="accent1"/>
                </a:solidFill>
                <a:uFill>
                  <a:solidFill>
                    <a:srgbClr val="FFFFFF"/>
                  </a:solidFill>
                </a:uFill>
              </a:rPr>
              <a:t>For methods</a:t>
            </a:r>
            <a:r>
              <a:rPr lang="en-US" spc="-1" baseline="0" dirty="0">
                <a:solidFill>
                  <a:schemeClr val="accent1"/>
                </a:solidFill>
                <a:uFill>
                  <a:solidFill>
                    <a:srgbClr val="FFFFFF"/>
                  </a:solidFill>
                </a:uFill>
              </a:rPr>
              <a:t> that modifies or returns their own attributes, we put them in the respective own class, in this case, the Thread class :D</a:t>
            </a:r>
            <a:endParaRPr dirty="0"/>
          </a:p>
        </p:txBody>
      </p:sp>
      <p:sp>
        <p:nvSpPr>
          <p:cNvPr id="162" name="TextShape 2"/>
          <p:cNvSpPr txBox="1"/>
          <p:nvPr/>
        </p:nvSpPr>
        <p:spPr>
          <a:xfrm>
            <a:off x="3884760" y="8685360"/>
            <a:ext cx="2971440" cy="456840"/>
          </a:xfrm>
          <a:prstGeom prst="rect">
            <a:avLst/>
          </a:prstGeom>
          <a:noFill/>
          <a:ln>
            <a:noFill/>
          </a:ln>
        </p:spPr>
        <p:txBody>
          <a:bodyPr anchor="b"/>
          <a:lstStyle/>
          <a:p>
            <a:pPr algn="r"/>
            <a:fld id="{5F8937EA-5594-48A7-8ECC-2CAB1AA395ED}" type="slidenum">
              <a:rPr lang="en-US" sz="1200" spc="-1">
                <a:solidFill>
                  <a:srgbClr val="000000"/>
                </a:solidFill>
                <a:uFill>
                  <a:solidFill>
                    <a:srgbClr val="FFFFFF"/>
                  </a:solidFill>
                </a:uFill>
                <a:latin typeface="Arial"/>
                <a:ea typeface="DejaVu Sans"/>
                <a:cs typeface="DejaVu Sans"/>
              </a:rPr>
              <a:pPr algn="r"/>
              <a:t>25</a:t>
            </a:fld>
            <a:endParaRPr>
              <a:solidFill>
                <a:prstClr val="black"/>
              </a:solidFill>
              <a:latin typeface="Arial"/>
              <a:ea typeface="DejaVu Sans"/>
              <a:cs typeface="DejaVu Sans"/>
            </a:endParaRPr>
          </a:p>
        </p:txBody>
      </p:sp>
    </p:spTree>
    <p:extLst>
      <p:ext uri="{BB962C8B-B14F-4D97-AF65-F5344CB8AC3E}">
        <p14:creationId xmlns:p14="http://schemas.microsoft.com/office/powerpoint/2010/main" val="298383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685800" y="4343400"/>
            <a:ext cx="5486040" cy="4114440"/>
          </a:xfrm>
          <a:prstGeom prst="rect">
            <a:avLst/>
          </a:prstGeom>
        </p:spPr>
        <p:txBody>
          <a:bodyPr/>
          <a:lstStyle/>
          <a:p>
            <a:r>
              <a:rPr lang="en-US" dirty="0"/>
              <a:t>We don’t use a </a:t>
            </a:r>
            <a:r>
              <a:rPr lang="en-US" dirty="0" err="1"/>
              <a:t>HashMap</a:t>
            </a:r>
            <a:r>
              <a:rPr lang="en-US" baseline="0" dirty="0"/>
              <a:t> which maps </a:t>
            </a:r>
            <a:r>
              <a:rPr lang="en-US" baseline="0" dirty="0" err="1"/>
              <a:t>threadName</a:t>
            </a:r>
            <a:r>
              <a:rPr lang="en-US" baseline="0" dirty="0"/>
              <a:t> to Thread since </a:t>
            </a:r>
            <a:r>
              <a:rPr lang="en-US" baseline="0" dirty="0" err="1"/>
              <a:t>HashMap</a:t>
            </a:r>
            <a:r>
              <a:rPr lang="en-US" baseline="0" dirty="0"/>
              <a:t> has not been taught to the students yet.</a:t>
            </a:r>
          </a:p>
          <a:p>
            <a:endParaRPr lang="en-US" baseline="0" dirty="0"/>
          </a:p>
          <a:p>
            <a:r>
              <a:rPr lang="en-US" baseline="0" dirty="0"/>
              <a:t>Please do the same for </a:t>
            </a:r>
            <a:r>
              <a:rPr lang="en-US" baseline="0" dirty="0" err="1"/>
              <a:t>findUser</a:t>
            </a:r>
            <a:r>
              <a:rPr lang="en-US" baseline="0" dirty="0"/>
              <a:t> method :D</a:t>
            </a:r>
            <a:endParaRPr dirty="0"/>
          </a:p>
        </p:txBody>
      </p:sp>
      <p:sp>
        <p:nvSpPr>
          <p:cNvPr id="162" name="TextShape 2"/>
          <p:cNvSpPr txBox="1"/>
          <p:nvPr/>
        </p:nvSpPr>
        <p:spPr>
          <a:xfrm>
            <a:off x="3884760" y="8685360"/>
            <a:ext cx="2971440" cy="456840"/>
          </a:xfrm>
          <a:prstGeom prst="rect">
            <a:avLst/>
          </a:prstGeom>
          <a:noFill/>
          <a:ln>
            <a:noFill/>
          </a:ln>
        </p:spPr>
        <p:txBody>
          <a:bodyPr anchor="b"/>
          <a:lstStyle/>
          <a:p>
            <a:pPr algn="r"/>
            <a:fld id="{5F8937EA-5594-48A7-8ECC-2CAB1AA395ED}" type="slidenum">
              <a:rPr lang="en-US" sz="1200" spc="-1">
                <a:solidFill>
                  <a:srgbClr val="000000"/>
                </a:solidFill>
                <a:uFill>
                  <a:solidFill>
                    <a:srgbClr val="FFFFFF"/>
                  </a:solidFill>
                </a:uFill>
                <a:latin typeface="Arial"/>
                <a:ea typeface="DejaVu Sans"/>
                <a:cs typeface="DejaVu Sans"/>
              </a:rPr>
              <a:pPr algn="r"/>
              <a:t>26</a:t>
            </a:fld>
            <a:endParaRPr>
              <a:solidFill>
                <a:prstClr val="black"/>
              </a:solidFill>
              <a:latin typeface="Arial"/>
              <a:ea typeface="DejaVu Sans"/>
              <a:cs typeface="DejaVu Sans"/>
            </a:endParaRPr>
          </a:p>
        </p:txBody>
      </p:sp>
    </p:spTree>
    <p:extLst>
      <p:ext uri="{BB962C8B-B14F-4D97-AF65-F5344CB8AC3E}">
        <p14:creationId xmlns:p14="http://schemas.microsoft.com/office/powerpoint/2010/main" val="1436415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685800" y="4343400"/>
            <a:ext cx="5486040" cy="4114440"/>
          </a:xfrm>
          <a:prstGeom prst="rect">
            <a:avLst/>
          </a:prstGeom>
        </p:spPr>
        <p:txBody>
          <a:bodyPr/>
          <a:lstStyle/>
          <a:p>
            <a:endParaRPr dirty="0"/>
          </a:p>
        </p:txBody>
      </p:sp>
      <p:sp>
        <p:nvSpPr>
          <p:cNvPr id="162" name="TextShape 2"/>
          <p:cNvSpPr txBox="1"/>
          <p:nvPr/>
        </p:nvSpPr>
        <p:spPr>
          <a:xfrm>
            <a:off x="3884760" y="8685360"/>
            <a:ext cx="2971440" cy="456840"/>
          </a:xfrm>
          <a:prstGeom prst="rect">
            <a:avLst/>
          </a:prstGeom>
          <a:noFill/>
          <a:ln>
            <a:noFill/>
          </a:ln>
        </p:spPr>
        <p:txBody>
          <a:bodyPr anchor="b"/>
          <a:lstStyle/>
          <a:p>
            <a:pPr algn="r"/>
            <a:fld id="{5F8937EA-5594-48A7-8ECC-2CAB1AA395ED}" type="slidenum">
              <a:rPr lang="en-US" sz="1200" spc="-1">
                <a:solidFill>
                  <a:srgbClr val="000000"/>
                </a:solidFill>
                <a:uFill>
                  <a:solidFill>
                    <a:srgbClr val="FFFFFF"/>
                  </a:solidFill>
                </a:uFill>
                <a:latin typeface="Arial"/>
                <a:ea typeface="DejaVu Sans"/>
                <a:cs typeface="DejaVu Sans"/>
              </a:rPr>
              <a:pPr algn="r"/>
              <a:t>27</a:t>
            </a:fld>
            <a:endParaRPr>
              <a:solidFill>
                <a:prstClr val="black"/>
              </a:solidFill>
              <a:latin typeface="Arial"/>
              <a:ea typeface="DejaVu Sans"/>
              <a:cs typeface="DejaVu Sans"/>
            </a:endParaRPr>
          </a:p>
        </p:txBody>
      </p:sp>
    </p:spTree>
    <p:extLst>
      <p:ext uri="{BB962C8B-B14F-4D97-AF65-F5344CB8AC3E}">
        <p14:creationId xmlns:p14="http://schemas.microsoft.com/office/powerpoint/2010/main" val="1229841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685800" y="4343400"/>
            <a:ext cx="5486040" cy="4114440"/>
          </a:xfrm>
          <a:prstGeom prst="rect">
            <a:avLst/>
          </a:prstGeom>
        </p:spPr>
        <p:txBody>
          <a:bodyPr/>
          <a:lstStyle/>
          <a:p>
            <a:endParaRPr dirty="0"/>
          </a:p>
        </p:txBody>
      </p:sp>
      <p:sp>
        <p:nvSpPr>
          <p:cNvPr id="162" name="TextShape 2"/>
          <p:cNvSpPr txBox="1"/>
          <p:nvPr/>
        </p:nvSpPr>
        <p:spPr>
          <a:xfrm>
            <a:off x="3884760" y="8685360"/>
            <a:ext cx="2971440" cy="456840"/>
          </a:xfrm>
          <a:prstGeom prst="rect">
            <a:avLst/>
          </a:prstGeom>
          <a:noFill/>
          <a:ln>
            <a:noFill/>
          </a:ln>
        </p:spPr>
        <p:txBody>
          <a:bodyPr anchor="b"/>
          <a:lstStyle/>
          <a:p>
            <a:pPr algn="r"/>
            <a:fld id="{5F8937EA-5594-48A7-8ECC-2CAB1AA395ED}" type="slidenum">
              <a:rPr lang="en-US" sz="1200" spc="-1">
                <a:solidFill>
                  <a:srgbClr val="000000"/>
                </a:solidFill>
                <a:uFill>
                  <a:solidFill>
                    <a:srgbClr val="FFFFFF"/>
                  </a:solidFill>
                </a:uFill>
                <a:latin typeface="Arial"/>
                <a:ea typeface="DejaVu Sans"/>
                <a:cs typeface="DejaVu Sans"/>
              </a:rPr>
              <a:pPr algn="r"/>
              <a:t>28</a:t>
            </a:fld>
            <a:endParaRPr>
              <a:solidFill>
                <a:prstClr val="black"/>
              </a:solidFill>
              <a:latin typeface="Arial"/>
              <a:ea typeface="DejaVu Sans"/>
              <a:cs typeface="DejaVu Sans"/>
            </a:endParaRPr>
          </a:p>
        </p:txBody>
      </p:sp>
    </p:spTree>
    <p:extLst>
      <p:ext uri="{BB962C8B-B14F-4D97-AF65-F5344CB8AC3E}">
        <p14:creationId xmlns:p14="http://schemas.microsoft.com/office/powerpoint/2010/main" val="1474037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685800" y="4343400"/>
            <a:ext cx="5486040" cy="4114440"/>
          </a:xfrm>
          <a:prstGeom prst="rect">
            <a:avLst/>
          </a:prstGeom>
        </p:spPr>
        <p:txBody>
          <a:bodyPr/>
          <a:lstStyle/>
          <a:p>
            <a:r>
              <a:rPr lang="en-SG" dirty="0" err="1"/>
              <a:t>Collections.sort</a:t>
            </a:r>
            <a:r>
              <a:rPr lang="en-SG" dirty="0"/>
              <a:t> automatically</a:t>
            </a:r>
            <a:r>
              <a:rPr lang="en-SG" baseline="0" dirty="0"/>
              <a:t> sorts the </a:t>
            </a:r>
            <a:r>
              <a:rPr lang="en-SG" baseline="0" dirty="0" err="1"/>
              <a:t>ArrayList</a:t>
            </a:r>
            <a:r>
              <a:rPr lang="en-SG" baseline="0" dirty="0"/>
              <a:t> in ascending order, with the lexicographically smallest element first</a:t>
            </a:r>
            <a:endParaRPr dirty="0"/>
          </a:p>
        </p:txBody>
      </p:sp>
      <p:sp>
        <p:nvSpPr>
          <p:cNvPr id="162" name="TextShape 2"/>
          <p:cNvSpPr txBox="1"/>
          <p:nvPr/>
        </p:nvSpPr>
        <p:spPr>
          <a:xfrm>
            <a:off x="3884760" y="8685360"/>
            <a:ext cx="2971440" cy="456840"/>
          </a:xfrm>
          <a:prstGeom prst="rect">
            <a:avLst/>
          </a:prstGeom>
          <a:noFill/>
          <a:ln>
            <a:noFill/>
          </a:ln>
        </p:spPr>
        <p:txBody>
          <a:bodyPr anchor="b"/>
          <a:lstStyle/>
          <a:p>
            <a:pPr algn="r"/>
            <a:fld id="{5F8937EA-5594-48A7-8ECC-2CAB1AA395ED}" type="slidenum">
              <a:rPr lang="en-US" sz="1200" spc="-1">
                <a:solidFill>
                  <a:srgbClr val="000000"/>
                </a:solidFill>
                <a:uFill>
                  <a:solidFill>
                    <a:srgbClr val="FFFFFF"/>
                  </a:solidFill>
                </a:uFill>
                <a:latin typeface="Arial"/>
                <a:ea typeface="DejaVu Sans"/>
                <a:cs typeface="DejaVu Sans"/>
              </a:rPr>
              <a:pPr algn="r"/>
              <a:t>29</a:t>
            </a:fld>
            <a:endParaRPr>
              <a:solidFill>
                <a:prstClr val="black"/>
              </a:solidFill>
              <a:latin typeface="Arial"/>
              <a:ea typeface="DejaVu Sans"/>
              <a:cs typeface="DejaVu Sans"/>
            </a:endParaRPr>
          </a:p>
        </p:txBody>
      </p:sp>
    </p:spTree>
    <p:extLst>
      <p:ext uri="{BB962C8B-B14F-4D97-AF65-F5344CB8AC3E}">
        <p14:creationId xmlns:p14="http://schemas.microsoft.com/office/powerpoint/2010/main" val="120121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discussion on this section focuses more on what</a:t>
            </a:r>
            <a:r>
              <a:rPr lang="en-US" baseline="0" dirty="0" smtClean="0"/>
              <a:t> do you need to solve OOP-related problems in general (i.e. how to get objects, store them, etc.)</a:t>
            </a:r>
            <a:endParaRPr lang="en-US" dirty="0"/>
          </a:p>
        </p:txBody>
      </p:sp>
      <p:sp>
        <p:nvSpPr>
          <p:cNvPr id="4" name="Slide Number Placeholder 3"/>
          <p:cNvSpPr>
            <a:spLocks noGrp="1"/>
          </p:cNvSpPr>
          <p:nvPr>
            <p:ph type="sldNum" sz="quarter" idx="10"/>
          </p:nvPr>
        </p:nvSpPr>
        <p:spPr/>
        <p:txBody>
          <a:bodyPr/>
          <a:lstStyle/>
          <a:p>
            <a:fld id="{76E5207F-9131-E24E-8ED6-CEBE2C5005D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874216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685800" y="4343400"/>
            <a:ext cx="5486040" cy="4114440"/>
          </a:xfrm>
          <a:prstGeom prst="rect">
            <a:avLst/>
          </a:prstGeom>
        </p:spPr>
        <p:txBody>
          <a:bodyPr/>
          <a:lstStyle/>
          <a:p>
            <a:endParaRPr dirty="0"/>
          </a:p>
        </p:txBody>
      </p:sp>
      <p:sp>
        <p:nvSpPr>
          <p:cNvPr id="162" name="TextShape 2"/>
          <p:cNvSpPr txBox="1"/>
          <p:nvPr/>
        </p:nvSpPr>
        <p:spPr>
          <a:xfrm>
            <a:off x="3884760" y="8685360"/>
            <a:ext cx="2971440" cy="456840"/>
          </a:xfrm>
          <a:prstGeom prst="rect">
            <a:avLst/>
          </a:prstGeom>
          <a:noFill/>
          <a:ln>
            <a:noFill/>
          </a:ln>
        </p:spPr>
        <p:txBody>
          <a:bodyPr anchor="b"/>
          <a:lstStyle/>
          <a:p>
            <a:pPr algn="r"/>
            <a:fld id="{5F8937EA-5594-48A7-8ECC-2CAB1AA395ED}" type="slidenum">
              <a:rPr lang="en-US" sz="1200" spc="-1">
                <a:solidFill>
                  <a:srgbClr val="000000"/>
                </a:solidFill>
                <a:uFill>
                  <a:solidFill>
                    <a:srgbClr val="FFFFFF"/>
                  </a:solidFill>
                </a:uFill>
                <a:latin typeface="Arial"/>
                <a:ea typeface="DejaVu Sans"/>
                <a:cs typeface="DejaVu Sans"/>
              </a:rPr>
              <a:pPr algn="r"/>
              <a:t>30</a:t>
            </a:fld>
            <a:endParaRPr>
              <a:solidFill>
                <a:prstClr val="black"/>
              </a:solidFill>
              <a:latin typeface="Arial"/>
              <a:ea typeface="DejaVu Sans"/>
              <a:cs typeface="DejaVu Sans"/>
            </a:endParaRPr>
          </a:p>
        </p:txBody>
      </p:sp>
    </p:spTree>
    <p:extLst>
      <p:ext uri="{BB962C8B-B14F-4D97-AF65-F5344CB8AC3E}">
        <p14:creationId xmlns:p14="http://schemas.microsoft.com/office/powerpoint/2010/main" val="844111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685800" y="4343400"/>
            <a:ext cx="5486040" cy="4114440"/>
          </a:xfrm>
          <a:prstGeom prst="rect">
            <a:avLst/>
          </a:prstGeom>
        </p:spPr>
        <p:txBody>
          <a:bodyPr/>
          <a:lstStyle/>
          <a:p>
            <a:r>
              <a:rPr lang="en-US" spc="-1" dirty="0">
                <a:solidFill>
                  <a:schemeClr val="accent1"/>
                </a:solidFill>
                <a:uFill>
                  <a:solidFill>
                    <a:srgbClr val="FFFFFF"/>
                  </a:solidFill>
                </a:uFill>
              </a:rPr>
              <a:t>For methods</a:t>
            </a:r>
            <a:r>
              <a:rPr lang="en-US" spc="-1" baseline="0" dirty="0">
                <a:solidFill>
                  <a:schemeClr val="accent1"/>
                </a:solidFill>
                <a:uFill>
                  <a:solidFill>
                    <a:srgbClr val="FFFFFF"/>
                  </a:solidFill>
                </a:uFill>
              </a:rPr>
              <a:t> that modifies or returns their own attributes, we put them in the respective own class, in this case, the Thread class :D</a:t>
            </a:r>
            <a:endParaRPr dirty="0"/>
          </a:p>
        </p:txBody>
      </p:sp>
      <p:sp>
        <p:nvSpPr>
          <p:cNvPr id="162" name="TextShape 2"/>
          <p:cNvSpPr txBox="1"/>
          <p:nvPr/>
        </p:nvSpPr>
        <p:spPr>
          <a:xfrm>
            <a:off x="3884760" y="8685360"/>
            <a:ext cx="2971440" cy="456840"/>
          </a:xfrm>
          <a:prstGeom prst="rect">
            <a:avLst/>
          </a:prstGeom>
          <a:noFill/>
          <a:ln>
            <a:noFill/>
          </a:ln>
        </p:spPr>
        <p:txBody>
          <a:bodyPr anchor="b"/>
          <a:lstStyle/>
          <a:p>
            <a:pPr algn="r"/>
            <a:fld id="{5F8937EA-5594-48A7-8ECC-2CAB1AA395ED}" type="slidenum">
              <a:rPr lang="en-US" sz="1200" spc="-1">
                <a:solidFill>
                  <a:srgbClr val="000000"/>
                </a:solidFill>
                <a:uFill>
                  <a:solidFill>
                    <a:srgbClr val="FFFFFF"/>
                  </a:solidFill>
                </a:uFill>
                <a:latin typeface="Arial"/>
                <a:ea typeface="DejaVu Sans"/>
                <a:cs typeface="DejaVu Sans"/>
              </a:rPr>
              <a:pPr algn="r"/>
              <a:t>31</a:t>
            </a:fld>
            <a:endParaRPr>
              <a:solidFill>
                <a:prstClr val="black"/>
              </a:solidFill>
              <a:latin typeface="Arial"/>
              <a:ea typeface="DejaVu Sans"/>
              <a:cs typeface="DejaVu Sans"/>
            </a:endParaRPr>
          </a:p>
        </p:txBody>
      </p:sp>
    </p:spTree>
    <p:extLst>
      <p:ext uri="{BB962C8B-B14F-4D97-AF65-F5344CB8AC3E}">
        <p14:creationId xmlns:p14="http://schemas.microsoft.com/office/powerpoint/2010/main" val="586025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discussion on this section focuses more on what</a:t>
            </a:r>
            <a:r>
              <a:rPr lang="en-US" baseline="0" dirty="0" smtClean="0"/>
              <a:t> do you need to solve OOP-related problems in general (i.e. how to get objects, store them, etc.)</a:t>
            </a:r>
            <a:endParaRPr lang="en-US" dirty="0"/>
          </a:p>
        </p:txBody>
      </p:sp>
      <p:sp>
        <p:nvSpPr>
          <p:cNvPr id="4" name="Slide Number Placeholder 3"/>
          <p:cNvSpPr>
            <a:spLocks noGrp="1"/>
          </p:cNvSpPr>
          <p:nvPr>
            <p:ph type="sldNum" sz="quarter" idx="10"/>
          </p:nvPr>
        </p:nvSpPr>
        <p:spPr/>
        <p:txBody>
          <a:bodyPr/>
          <a:lstStyle/>
          <a:p>
            <a:fld id="{76E5207F-9131-E24E-8ED6-CEBE2C5005DF}"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566475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5207F-9131-E24E-8ED6-CEBE2C5005DF}"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2035143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5207F-9131-E24E-8ED6-CEBE2C5005DF}"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422922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5207F-9131-E24E-8ED6-CEBE2C5005D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13020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discussion on this section focuses more on what</a:t>
            </a:r>
            <a:r>
              <a:rPr lang="en-US" baseline="0" dirty="0" smtClean="0"/>
              <a:t> do you need to solve OOP-related problems in general (i.e. how to get objects, store them, etc.)</a:t>
            </a:r>
            <a:endParaRPr lang="en-US" dirty="0"/>
          </a:p>
        </p:txBody>
      </p:sp>
      <p:sp>
        <p:nvSpPr>
          <p:cNvPr id="4" name="Slide Number Placeholder 3"/>
          <p:cNvSpPr>
            <a:spLocks noGrp="1"/>
          </p:cNvSpPr>
          <p:nvPr>
            <p:ph type="sldNum" sz="quarter" idx="10"/>
          </p:nvPr>
        </p:nvSpPr>
        <p:spPr/>
        <p:txBody>
          <a:bodyPr/>
          <a:lstStyle/>
          <a:p>
            <a:fld id="{76E5207F-9131-E24E-8ED6-CEBE2C5005DF}" type="slidenum">
              <a:rPr lang="en-US">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66641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lstStyle/>
          <a:p>
            <a:endParaRPr/>
          </a:p>
        </p:txBody>
      </p:sp>
      <p:sp>
        <p:nvSpPr>
          <p:cNvPr id="154" name="TextShape 2"/>
          <p:cNvSpPr txBox="1"/>
          <p:nvPr/>
        </p:nvSpPr>
        <p:spPr>
          <a:xfrm>
            <a:off x="3884760" y="8685360"/>
            <a:ext cx="2971440" cy="456840"/>
          </a:xfrm>
          <a:prstGeom prst="rect">
            <a:avLst/>
          </a:prstGeom>
          <a:noFill/>
          <a:ln>
            <a:noFill/>
          </a:ln>
        </p:spPr>
        <p:txBody>
          <a:bodyPr anchor="b"/>
          <a:lstStyle/>
          <a:p>
            <a:pPr algn="r"/>
            <a:fld id="{C3AEFAF8-67B4-4411-AF17-7567074EA18E}" type="slidenum">
              <a:rPr lang="en-US" sz="1200" spc="-1">
                <a:solidFill>
                  <a:srgbClr val="000000"/>
                </a:solidFill>
                <a:uFill>
                  <a:solidFill>
                    <a:srgbClr val="FFFFFF"/>
                  </a:solidFill>
                </a:uFill>
                <a:latin typeface="Arial"/>
                <a:ea typeface="DejaVu Sans"/>
                <a:cs typeface="DejaVu Sans"/>
              </a:rPr>
              <a:pPr algn="r"/>
              <a:t>15</a:t>
            </a:fld>
            <a:endParaRPr>
              <a:solidFill>
                <a:prstClr val="black"/>
              </a:solidFill>
              <a:latin typeface="Arial"/>
              <a:ea typeface="DejaVu Sans"/>
              <a:cs typeface="DejaVu Sans"/>
            </a:endParaRPr>
          </a:p>
        </p:txBody>
      </p:sp>
    </p:spTree>
    <p:extLst>
      <p:ext uri="{BB962C8B-B14F-4D97-AF65-F5344CB8AC3E}">
        <p14:creationId xmlns:p14="http://schemas.microsoft.com/office/powerpoint/2010/main" val="156408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685800" y="4343400"/>
            <a:ext cx="5486040" cy="4114440"/>
          </a:xfrm>
          <a:prstGeom prst="rect">
            <a:avLst/>
          </a:prstGeom>
        </p:spPr>
        <p:txBody>
          <a:bodyPr/>
          <a:lstStyle/>
          <a:p>
            <a:r>
              <a:rPr lang="en-SG" dirty="0"/>
              <a:t>A thread</a:t>
            </a:r>
            <a:r>
              <a:rPr lang="en-SG" baseline="0" dirty="0"/>
              <a:t> can have 0 or more posts</a:t>
            </a:r>
          </a:p>
          <a:p>
            <a:endParaRPr lang="en-SG" baseline="0" dirty="0"/>
          </a:p>
          <a:p>
            <a:r>
              <a:rPr lang="en-SG" baseline="0" dirty="0"/>
              <a:t>A post must belong to a thread, a post must be created by a user</a:t>
            </a:r>
            <a:endParaRPr dirty="0"/>
          </a:p>
        </p:txBody>
      </p:sp>
      <p:sp>
        <p:nvSpPr>
          <p:cNvPr id="156" name="TextShape 2"/>
          <p:cNvSpPr txBox="1"/>
          <p:nvPr/>
        </p:nvSpPr>
        <p:spPr>
          <a:xfrm>
            <a:off x="3884760" y="8685360"/>
            <a:ext cx="2971440" cy="456840"/>
          </a:xfrm>
          <a:prstGeom prst="rect">
            <a:avLst/>
          </a:prstGeom>
          <a:noFill/>
          <a:ln>
            <a:noFill/>
          </a:ln>
        </p:spPr>
        <p:txBody>
          <a:bodyPr anchor="b"/>
          <a:lstStyle/>
          <a:p>
            <a:pPr algn="r"/>
            <a:fld id="{5D78B205-B942-4910-A3DB-2AB310F08670}" type="slidenum">
              <a:rPr lang="en-US" sz="1200" spc="-1">
                <a:solidFill>
                  <a:srgbClr val="000000"/>
                </a:solidFill>
                <a:uFill>
                  <a:solidFill>
                    <a:srgbClr val="FFFFFF"/>
                  </a:solidFill>
                </a:uFill>
                <a:latin typeface="Arial"/>
                <a:ea typeface="DejaVu Sans"/>
                <a:cs typeface="DejaVu Sans"/>
              </a:rPr>
              <a:pPr algn="r"/>
              <a:t>16</a:t>
            </a:fld>
            <a:endParaRPr>
              <a:solidFill>
                <a:prstClr val="black"/>
              </a:solidFill>
              <a:latin typeface="Arial"/>
              <a:ea typeface="DejaVu Sans"/>
              <a:cs typeface="DejaVu Sans"/>
            </a:endParaRPr>
          </a:p>
        </p:txBody>
      </p:sp>
    </p:spTree>
    <p:extLst>
      <p:ext uri="{BB962C8B-B14F-4D97-AF65-F5344CB8AC3E}">
        <p14:creationId xmlns:p14="http://schemas.microsoft.com/office/powerpoint/2010/main" val="846766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685800" y="4343400"/>
            <a:ext cx="5486040" cy="4114440"/>
          </a:xfrm>
          <a:prstGeom prst="rect">
            <a:avLst/>
          </a:prstGeom>
        </p:spPr>
        <p:txBody>
          <a:bodyPr/>
          <a:lstStyle/>
          <a:p>
            <a:endParaRPr/>
          </a:p>
        </p:txBody>
      </p:sp>
      <p:sp>
        <p:nvSpPr>
          <p:cNvPr id="156" name="TextShape 2"/>
          <p:cNvSpPr txBox="1"/>
          <p:nvPr/>
        </p:nvSpPr>
        <p:spPr>
          <a:xfrm>
            <a:off x="3884760" y="8685360"/>
            <a:ext cx="2971440" cy="456840"/>
          </a:xfrm>
          <a:prstGeom prst="rect">
            <a:avLst/>
          </a:prstGeom>
          <a:noFill/>
          <a:ln>
            <a:noFill/>
          </a:ln>
        </p:spPr>
        <p:txBody>
          <a:bodyPr anchor="b"/>
          <a:lstStyle/>
          <a:p>
            <a:pPr algn="r"/>
            <a:fld id="{5D78B205-B942-4910-A3DB-2AB310F08670}" type="slidenum">
              <a:rPr lang="en-US" sz="1200" spc="-1">
                <a:solidFill>
                  <a:srgbClr val="000000"/>
                </a:solidFill>
                <a:uFill>
                  <a:solidFill>
                    <a:srgbClr val="FFFFFF"/>
                  </a:solidFill>
                </a:uFill>
                <a:latin typeface="Arial"/>
                <a:ea typeface="DejaVu Sans"/>
                <a:cs typeface="DejaVu Sans"/>
              </a:rPr>
              <a:pPr algn="r"/>
              <a:t>17</a:t>
            </a:fld>
            <a:endParaRPr>
              <a:solidFill>
                <a:prstClr val="black"/>
              </a:solidFill>
              <a:latin typeface="Arial"/>
              <a:ea typeface="DejaVu Sans"/>
              <a:cs typeface="DejaVu Sans"/>
            </a:endParaRPr>
          </a:p>
        </p:txBody>
      </p:sp>
    </p:spTree>
    <p:extLst>
      <p:ext uri="{BB962C8B-B14F-4D97-AF65-F5344CB8AC3E}">
        <p14:creationId xmlns:p14="http://schemas.microsoft.com/office/powerpoint/2010/main" val="779839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body"/>
          </p:nvPr>
        </p:nvSpPr>
        <p:spPr>
          <a:xfrm>
            <a:off x="685800" y="4343400"/>
            <a:ext cx="5486040" cy="4114440"/>
          </a:xfrm>
          <a:prstGeom prst="rect">
            <a:avLst/>
          </a:prstGeom>
        </p:spPr>
        <p:txBody>
          <a:bodyPr/>
          <a:lstStyle/>
          <a:p>
            <a:r>
              <a:rPr lang="en-SG" dirty="0"/>
              <a:t>- refers to private</a:t>
            </a:r>
          </a:p>
          <a:p>
            <a:r>
              <a:rPr lang="en-SG" dirty="0"/>
              <a:t>+ refers to public</a:t>
            </a:r>
          </a:p>
          <a:p>
            <a:r>
              <a:rPr lang="en-SG" dirty="0"/>
              <a:t># refers to protected</a:t>
            </a:r>
          </a:p>
          <a:p>
            <a:endParaRPr lang="en-SG" dirty="0"/>
          </a:p>
          <a:p>
            <a:r>
              <a:rPr lang="en-SG" dirty="0"/>
              <a:t>Methods are not mandatory, might change depending on each person’s implementation.</a:t>
            </a:r>
          </a:p>
          <a:p>
            <a:endParaRPr lang="en-SG" dirty="0"/>
          </a:p>
          <a:p>
            <a:r>
              <a:rPr lang="en-SG" dirty="0"/>
              <a:t>Not necessary to create getter/setter</a:t>
            </a:r>
            <a:r>
              <a:rPr lang="en-SG" baseline="0" dirty="0"/>
              <a:t> for every variable, create them only if required</a:t>
            </a:r>
            <a:endParaRPr dirty="0"/>
          </a:p>
        </p:txBody>
      </p:sp>
      <p:sp>
        <p:nvSpPr>
          <p:cNvPr id="158" name="TextShape 2"/>
          <p:cNvSpPr txBox="1"/>
          <p:nvPr/>
        </p:nvSpPr>
        <p:spPr>
          <a:xfrm>
            <a:off x="3884760" y="8685360"/>
            <a:ext cx="2971440" cy="456840"/>
          </a:xfrm>
          <a:prstGeom prst="rect">
            <a:avLst/>
          </a:prstGeom>
          <a:noFill/>
          <a:ln>
            <a:noFill/>
          </a:ln>
        </p:spPr>
        <p:txBody>
          <a:bodyPr anchor="b"/>
          <a:lstStyle/>
          <a:p>
            <a:pPr algn="r"/>
            <a:fld id="{0C775470-9592-41B6-9FE9-131B59CF2FED}" type="slidenum">
              <a:rPr lang="en-US" sz="1200" spc="-1">
                <a:solidFill>
                  <a:srgbClr val="000000"/>
                </a:solidFill>
                <a:uFill>
                  <a:solidFill>
                    <a:srgbClr val="FFFFFF"/>
                  </a:solidFill>
                </a:uFill>
                <a:latin typeface="Arial"/>
                <a:ea typeface="DejaVu Sans"/>
                <a:cs typeface="DejaVu Sans"/>
              </a:rPr>
              <a:pPr algn="r"/>
              <a:t>18</a:t>
            </a:fld>
            <a:endParaRPr>
              <a:solidFill>
                <a:prstClr val="black"/>
              </a:solidFill>
              <a:latin typeface="Arial"/>
              <a:ea typeface="DejaVu Sans"/>
              <a:cs typeface="DejaVu Sans"/>
            </a:endParaRPr>
          </a:p>
        </p:txBody>
      </p:sp>
    </p:spTree>
    <p:extLst>
      <p:ext uri="{BB962C8B-B14F-4D97-AF65-F5344CB8AC3E}">
        <p14:creationId xmlns:p14="http://schemas.microsoft.com/office/powerpoint/2010/main" val="1017418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idx="10"/>
          </p:nvPr>
        </p:nvSpPr>
        <p:spPr/>
        <p:txBody>
          <a:bodyPr/>
          <a:lstStyle/>
          <a:p>
            <a:pPr algn="r"/>
            <a:fld id="{9363FDE3-4E78-4955-98D0-38D7058B38A9}" type="slidenum">
              <a:rPr lang="en-US" sz="1400" spc="-1" smtClean="0">
                <a:solidFill>
                  <a:prstClr val="black"/>
                </a:solidFill>
                <a:latin typeface="Times New Roman"/>
                <a:ea typeface="DejaVu Sans"/>
                <a:cs typeface="DejaVu Sans"/>
              </a:rPr>
              <a:pPr algn="r"/>
              <a:t>19</a:t>
            </a:fld>
            <a:endParaRPr lang="en-US">
              <a:solidFill>
                <a:prstClr val="black"/>
              </a:solidFill>
              <a:latin typeface="Arial"/>
              <a:ea typeface="DejaVu Sans"/>
              <a:cs typeface="DejaVu Sans"/>
            </a:endParaRPr>
          </a:p>
        </p:txBody>
      </p:sp>
    </p:spTree>
    <p:extLst>
      <p:ext uri="{BB962C8B-B14F-4D97-AF65-F5344CB8AC3E}">
        <p14:creationId xmlns:p14="http://schemas.microsoft.com/office/powerpoint/2010/main" val="832755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20A14B2-DBA7-4032-A586-17F335F19523}" type="datetime1">
              <a:rPr lang="en-US" smtClean="0"/>
              <a:pPr/>
              <a:t>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936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071792-9C1E-46BD-A1A4-A7F3CD7B388B}" type="datetime1">
              <a:rPr lang="en-US" smtClean="0"/>
              <a:pPr/>
              <a:t>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860500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41B895-0DFC-4564-86DF-2FBC9A71F2A7}" type="datetime1">
              <a:rPr lang="en-US" smtClean="0"/>
              <a:pPr/>
              <a:t>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715804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8DD645-B9B4-46EE-B031-35C24A448A04}" type="datetimeFigureOut">
              <a:rPr lang="en-US" smtClean="0"/>
              <a:pPr/>
              <a:t>2/9/17</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55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sz="1400" spc="-1">
                <a:solidFill>
                  <a:srgbClr val="1F497D"/>
                </a:solidFill>
                <a:uFill>
                  <a:solidFill>
                    <a:srgbClr val="FFFFFF"/>
                  </a:solidFill>
                </a:uFill>
                <a:latin typeface="Gill Sans MT"/>
              </a:rPr>
              <a:t>9/8/15</a:t>
            </a:r>
            <a:endParaRPr lang="en-US"/>
          </a:p>
        </p:txBody>
      </p:sp>
      <p:sp>
        <p:nvSpPr>
          <p:cNvPr id="5" name="Footer Placeholder 4"/>
          <p:cNvSpPr>
            <a:spLocks noGrp="1"/>
          </p:cNvSpPr>
          <p:nvPr>
            <p:ph type="ftr" sz="quarter" idx="11"/>
          </p:nvPr>
        </p:nvSpPr>
        <p:spPr/>
        <p:txBody>
          <a:bodyPr/>
          <a:lstStyle/>
          <a:p>
            <a:pPr algn="r"/>
            <a:r>
              <a:rPr lang="en-US" sz="1400" spc="-1">
                <a:solidFill>
                  <a:srgbClr val="1F497D"/>
                </a:solidFill>
                <a:uFill>
                  <a:solidFill>
                    <a:srgbClr val="FFFFFF"/>
                  </a:solidFill>
                </a:uFill>
                <a:latin typeface="Gill Sans MT"/>
              </a:rPr>
              <a:t>Week 3</a:t>
            </a:r>
            <a:endParaRPr lang="en-US"/>
          </a:p>
        </p:txBody>
      </p:sp>
      <p:sp>
        <p:nvSpPr>
          <p:cNvPr id="6" name="Slide Number Placeholder 5"/>
          <p:cNvSpPr>
            <a:spLocks noGrp="1"/>
          </p:cNvSpPr>
          <p:nvPr>
            <p:ph type="sldNum" sz="quarter" idx="12"/>
          </p:nvPr>
        </p:nvSpPr>
        <p:spPr/>
        <p:txBody>
          <a:bodyPr/>
          <a:lstStyle/>
          <a:p>
            <a:fld id="{0A2E3E0A-A420-47FB-93E2-DD62429F35EC}" type="slidenum">
              <a:rPr lang="en-US" sz="1400" spc="-1" smtClean="0">
                <a:solidFill>
                  <a:srgbClr val="1F497D"/>
                </a:solidFill>
                <a:uFill>
                  <a:solidFill>
                    <a:srgbClr val="FFFFFF"/>
                  </a:solidFill>
                </a:uFill>
                <a:latin typeface="Gill Sans MT"/>
              </a:rPr>
              <a:pPr/>
              <a:t>‹#›</a:t>
            </a:fld>
            <a:endParaRPr lang="en-US"/>
          </a:p>
        </p:txBody>
      </p:sp>
    </p:spTree>
    <p:extLst>
      <p:ext uri="{BB962C8B-B14F-4D97-AF65-F5344CB8AC3E}">
        <p14:creationId xmlns:p14="http://schemas.microsoft.com/office/powerpoint/2010/main" val="516846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z="1400" spc="-1">
                <a:solidFill>
                  <a:srgbClr val="1F497D"/>
                </a:solidFill>
                <a:uFill>
                  <a:solidFill>
                    <a:srgbClr val="FFFFFF"/>
                  </a:solidFill>
                </a:uFill>
                <a:latin typeface="Gill Sans MT"/>
              </a:rPr>
              <a:t>9/8/15</a:t>
            </a:r>
            <a:endParaRPr lang="en-US"/>
          </a:p>
        </p:txBody>
      </p:sp>
      <p:sp>
        <p:nvSpPr>
          <p:cNvPr id="5" name="Footer Placeholder 4"/>
          <p:cNvSpPr>
            <a:spLocks noGrp="1"/>
          </p:cNvSpPr>
          <p:nvPr>
            <p:ph type="ftr" sz="quarter" idx="11"/>
          </p:nvPr>
        </p:nvSpPr>
        <p:spPr/>
        <p:txBody>
          <a:bodyPr/>
          <a:lstStyle/>
          <a:p>
            <a:pPr algn="r"/>
            <a:r>
              <a:rPr lang="en-US" sz="1400" spc="-1">
                <a:solidFill>
                  <a:srgbClr val="1F497D"/>
                </a:solidFill>
                <a:uFill>
                  <a:solidFill>
                    <a:srgbClr val="FFFFFF"/>
                  </a:solidFill>
                </a:uFill>
                <a:latin typeface="Gill Sans MT"/>
              </a:rPr>
              <a:t>Week 3</a:t>
            </a:r>
            <a:endParaRPr lang="en-US"/>
          </a:p>
        </p:txBody>
      </p:sp>
      <p:sp>
        <p:nvSpPr>
          <p:cNvPr id="6" name="Slide Number Placeholder 5"/>
          <p:cNvSpPr>
            <a:spLocks noGrp="1"/>
          </p:cNvSpPr>
          <p:nvPr>
            <p:ph type="sldNum" sz="quarter" idx="12"/>
          </p:nvPr>
        </p:nvSpPr>
        <p:spPr/>
        <p:txBody>
          <a:bodyPr/>
          <a:lstStyle/>
          <a:p>
            <a:fld id="{0A2E3E0A-A420-47FB-93E2-DD62429F35EC}" type="slidenum">
              <a:rPr lang="en-US" sz="1400" spc="-1" smtClean="0">
                <a:solidFill>
                  <a:srgbClr val="1F497D"/>
                </a:solidFill>
                <a:uFill>
                  <a:solidFill>
                    <a:srgbClr val="FFFFFF"/>
                  </a:solidFill>
                </a:uFill>
                <a:latin typeface="Gill Sans MT"/>
              </a:rPr>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1373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sz="1400" spc="-1">
                <a:solidFill>
                  <a:srgbClr val="1F497D"/>
                </a:solidFill>
                <a:uFill>
                  <a:solidFill>
                    <a:srgbClr val="FFFFFF"/>
                  </a:solidFill>
                </a:uFill>
                <a:latin typeface="Gill Sans MT"/>
              </a:rPr>
              <a:t>9/8/15</a:t>
            </a:r>
            <a:endParaRPr lang="en-US"/>
          </a:p>
        </p:txBody>
      </p:sp>
      <p:sp>
        <p:nvSpPr>
          <p:cNvPr id="6" name="Footer Placeholder 5"/>
          <p:cNvSpPr>
            <a:spLocks noGrp="1"/>
          </p:cNvSpPr>
          <p:nvPr>
            <p:ph type="ftr" sz="quarter" idx="11"/>
          </p:nvPr>
        </p:nvSpPr>
        <p:spPr/>
        <p:txBody>
          <a:bodyPr/>
          <a:lstStyle/>
          <a:p>
            <a:pPr algn="r"/>
            <a:r>
              <a:rPr lang="en-US" sz="1400" spc="-1">
                <a:solidFill>
                  <a:srgbClr val="1F497D"/>
                </a:solidFill>
                <a:uFill>
                  <a:solidFill>
                    <a:srgbClr val="FFFFFF"/>
                  </a:solidFill>
                </a:uFill>
                <a:latin typeface="Gill Sans MT"/>
              </a:rPr>
              <a:t>Week 3</a:t>
            </a:r>
            <a:endParaRPr lang="en-US"/>
          </a:p>
        </p:txBody>
      </p:sp>
      <p:sp>
        <p:nvSpPr>
          <p:cNvPr id="7" name="Slide Number Placeholder 6"/>
          <p:cNvSpPr>
            <a:spLocks noGrp="1"/>
          </p:cNvSpPr>
          <p:nvPr>
            <p:ph type="sldNum" sz="quarter" idx="12"/>
          </p:nvPr>
        </p:nvSpPr>
        <p:spPr/>
        <p:txBody>
          <a:bodyPr/>
          <a:lstStyle/>
          <a:p>
            <a:fld id="{0A2E3E0A-A420-47FB-93E2-DD62429F35EC}" type="slidenum">
              <a:rPr lang="en-US" sz="1400" spc="-1" smtClean="0">
                <a:solidFill>
                  <a:srgbClr val="1F497D"/>
                </a:solidFill>
                <a:uFill>
                  <a:solidFill>
                    <a:srgbClr val="FFFFFF"/>
                  </a:solidFill>
                </a:uFill>
                <a:latin typeface="Gill Sans MT"/>
              </a:rPr>
              <a:pPr/>
              <a:t>‹#›</a:t>
            </a:fld>
            <a:endParaRPr lang="en-US"/>
          </a:p>
        </p:txBody>
      </p:sp>
    </p:spTree>
    <p:extLst>
      <p:ext uri="{BB962C8B-B14F-4D97-AF65-F5344CB8AC3E}">
        <p14:creationId xmlns:p14="http://schemas.microsoft.com/office/powerpoint/2010/main" val="13931456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sz="1400" spc="-1">
                <a:solidFill>
                  <a:srgbClr val="1F497D"/>
                </a:solidFill>
                <a:uFill>
                  <a:solidFill>
                    <a:srgbClr val="FFFFFF"/>
                  </a:solidFill>
                </a:uFill>
                <a:latin typeface="Gill Sans MT"/>
              </a:rPr>
              <a:t>9/8/15</a:t>
            </a:r>
            <a:endParaRPr lang="en-US"/>
          </a:p>
        </p:txBody>
      </p:sp>
      <p:sp>
        <p:nvSpPr>
          <p:cNvPr id="8" name="Footer Placeholder 7"/>
          <p:cNvSpPr>
            <a:spLocks noGrp="1"/>
          </p:cNvSpPr>
          <p:nvPr>
            <p:ph type="ftr" sz="quarter" idx="11"/>
          </p:nvPr>
        </p:nvSpPr>
        <p:spPr/>
        <p:txBody>
          <a:bodyPr/>
          <a:lstStyle/>
          <a:p>
            <a:pPr algn="r"/>
            <a:r>
              <a:rPr lang="en-US" sz="1400" spc="-1">
                <a:solidFill>
                  <a:srgbClr val="1F497D"/>
                </a:solidFill>
                <a:uFill>
                  <a:solidFill>
                    <a:srgbClr val="FFFFFF"/>
                  </a:solidFill>
                </a:uFill>
                <a:latin typeface="Gill Sans MT"/>
              </a:rPr>
              <a:t>Week 3</a:t>
            </a:r>
            <a:endParaRPr lang="en-US"/>
          </a:p>
        </p:txBody>
      </p:sp>
      <p:sp>
        <p:nvSpPr>
          <p:cNvPr id="9" name="Slide Number Placeholder 8"/>
          <p:cNvSpPr>
            <a:spLocks noGrp="1"/>
          </p:cNvSpPr>
          <p:nvPr>
            <p:ph type="sldNum" sz="quarter" idx="12"/>
          </p:nvPr>
        </p:nvSpPr>
        <p:spPr/>
        <p:txBody>
          <a:bodyPr/>
          <a:lstStyle/>
          <a:p>
            <a:fld id="{0A2E3E0A-A420-47FB-93E2-DD62429F35EC}" type="slidenum">
              <a:rPr lang="en-US" sz="1400" spc="-1" smtClean="0">
                <a:solidFill>
                  <a:srgbClr val="1F497D"/>
                </a:solidFill>
                <a:uFill>
                  <a:solidFill>
                    <a:srgbClr val="FFFFFF"/>
                  </a:solidFill>
                </a:uFill>
                <a:latin typeface="Gill Sans MT"/>
              </a:rPr>
              <a:pPr/>
              <a:t>‹#›</a:t>
            </a:fld>
            <a:endParaRPr lang="en-US"/>
          </a:p>
        </p:txBody>
      </p:sp>
    </p:spTree>
    <p:extLst>
      <p:ext uri="{BB962C8B-B14F-4D97-AF65-F5344CB8AC3E}">
        <p14:creationId xmlns:p14="http://schemas.microsoft.com/office/powerpoint/2010/main" val="611178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F9C5B0-21BA-48EA-B067-5E37072B4F18}" type="datetimeFigureOut">
              <a:rPr lang="en-US" smtClean="0"/>
              <a:pPr/>
              <a:t>2/9/17</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49169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sz="1400" spc="-1">
                <a:solidFill>
                  <a:srgbClr val="1F497D"/>
                </a:solidFill>
                <a:uFill>
                  <a:solidFill>
                    <a:srgbClr val="FFFFFF"/>
                  </a:solidFill>
                </a:uFill>
                <a:latin typeface="Gill Sans MT"/>
              </a:rPr>
              <a:t>9/8/15</a:t>
            </a:r>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lgn="r"/>
            <a:r>
              <a:rPr lang="en-US" sz="1400" spc="-1">
                <a:solidFill>
                  <a:srgbClr val="1F497D"/>
                </a:solidFill>
                <a:uFill>
                  <a:solidFill>
                    <a:srgbClr val="FFFFFF"/>
                  </a:solidFill>
                </a:uFill>
                <a:latin typeface="Gill Sans MT"/>
              </a:rPr>
              <a:t>Week 3</a:t>
            </a:r>
            <a:endParaRPr lang="en-US"/>
          </a:p>
        </p:txBody>
      </p:sp>
      <p:sp>
        <p:nvSpPr>
          <p:cNvPr id="9" name="Slide Number Placeholder 8"/>
          <p:cNvSpPr>
            <a:spLocks noGrp="1"/>
          </p:cNvSpPr>
          <p:nvPr>
            <p:ph type="sldNum" sz="quarter" idx="12"/>
          </p:nvPr>
        </p:nvSpPr>
        <p:spPr/>
        <p:txBody>
          <a:bodyPr/>
          <a:lstStyle/>
          <a:p>
            <a:fld id="{0A2E3E0A-A420-47FB-93E2-DD62429F35EC}" type="slidenum">
              <a:rPr lang="en-US" sz="1400" spc="-1" smtClean="0">
                <a:solidFill>
                  <a:srgbClr val="1F497D"/>
                </a:solidFill>
                <a:uFill>
                  <a:solidFill>
                    <a:srgbClr val="FFFFFF"/>
                  </a:solidFill>
                </a:uFill>
                <a:latin typeface="Gill Sans MT"/>
              </a:rPr>
              <a:pPr/>
              <a:t>‹#›</a:t>
            </a:fld>
            <a:endParaRPr lang="en-US"/>
          </a:p>
        </p:txBody>
      </p:sp>
    </p:spTree>
    <p:extLst>
      <p:ext uri="{BB962C8B-B14F-4D97-AF65-F5344CB8AC3E}">
        <p14:creationId xmlns:p14="http://schemas.microsoft.com/office/powerpoint/2010/main" val="3710503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r>
              <a:rPr lang="en-US" sz="1400" spc="-1">
                <a:solidFill>
                  <a:srgbClr val="1F497D"/>
                </a:solidFill>
                <a:uFill>
                  <a:solidFill>
                    <a:srgbClr val="FFFFFF"/>
                  </a:solidFill>
                </a:uFill>
                <a:latin typeface="Gill Sans MT"/>
              </a:rPr>
              <a:t>9/8/15</a:t>
            </a:r>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lgn="r"/>
            <a:r>
              <a:rPr lang="en-US" sz="1400" spc="-1">
                <a:solidFill>
                  <a:srgbClr val="1F497D"/>
                </a:solidFill>
                <a:uFill>
                  <a:solidFill>
                    <a:srgbClr val="FFFFFF"/>
                  </a:solidFill>
                </a:uFill>
                <a:latin typeface="Gill Sans MT"/>
              </a:rPr>
              <a:t>Week 3</a:t>
            </a:r>
            <a:endParaRPr lang="en-US">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A2E3E0A-A420-47FB-93E2-DD62429F35EC}" type="slidenum">
              <a:rPr lang="en-US" sz="1400" spc="-1" smtClean="0">
                <a:solidFill>
                  <a:srgbClr val="1F497D"/>
                </a:solidFill>
                <a:uFill>
                  <a:solidFill>
                    <a:srgbClr val="FFFFFF"/>
                  </a:solidFill>
                </a:uFill>
                <a:latin typeface="Gill Sans MT"/>
              </a:rPr>
              <a:pPr/>
              <a:t>‹#›</a:t>
            </a:fld>
            <a:endParaRPr lang="en-US">
              <a:solidFill>
                <a:srgbClr val="637052"/>
              </a:solidFill>
            </a:endParaRPr>
          </a:p>
        </p:txBody>
      </p:sp>
    </p:spTree>
    <p:extLst>
      <p:ext uri="{BB962C8B-B14F-4D97-AF65-F5344CB8AC3E}">
        <p14:creationId xmlns:p14="http://schemas.microsoft.com/office/powerpoint/2010/main" val="426863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1F61231-EF98-4A42-9C4E-8909F1DD7719}" type="datetime1">
              <a:rPr lang="en-US" smtClean="0"/>
              <a:pPr/>
              <a:t>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124328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z="1400" spc="-1">
                <a:solidFill>
                  <a:srgbClr val="1F497D"/>
                </a:solidFill>
                <a:uFill>
                  <a:solidFill>
                    <a:srgbClr val="FFFFFF"/>
                  </a:solidFill>
                </a:uFill>
                <a:latin typeface="Gill Sans MT"/>
              </a:rPr>
              <a:t>9/8/15</a:t>
            </a:r>
            <a:endParaRPr lang="en-US"/>
          </a:p>
        </p:txBody>
      </p:sp>
      <p:sp>
        <p:nvSpPr>
          <p:cNvPr id="6" name="Footer Placeholder 5"/>
          <p:cNvSpPr>
            <a:spLocks noGrp="1"/>
          </p:cNvSpPr>
          <p:nvPr>
            <p:ph type="ftr" sz="quarter" idx="11"/>
          </p:nvPr>
        </p:nvSpPr>
        <p:spPr/>
        <p:txBody>
          <a:bodyPr/>
          <a:lstStyle/>
          <a:p>
            <a:pPr algn="r"/>
            <a:r>
              <a:rPr lang="en-US" sz="1400" spc="-1">
                <a:solidFill>
                  <a:srgbClr val="1F497D"/>
                </a:solidFill>
                <a:uFill>
                  <a:solidFill>
                    <a:srgbClr val="FFFFFF"/>
                  </a:solidFill>
                </a:uFill>
                <a:latin typeface="Gill Sans MT"/>
              </a:rPr>
              <a:t>Week 3</a:t>
            </a:r>
            <a:endParaRPr lang="en-US"/>
          </a:p>
        </p:txBody>
      </p:sp>
      <p:sp>
        <p:nvSpPr>
          <p:cNvPr id="7" name="Slide Number Placeholder 6"/>
          <p:cNvSpPr>
            <a:spLocks noGrp="1"/>
          </p:cNvSpPr>
          <p:nvPr>
            <p:ph type="sldNum" sz="quarter" idx="12"/>
          </p:nvPr>
        </p:nvSpPr>
        <p:spPr/>
        <p:txBody>
          <a:bodyPr/>
          <a:lstStyle/>
          <a:p>
            <a:fld id="{0A2E3E0A-A420-47FB-93E2-DD62429F35EC}" type="slidenum">
              <a:rPr lang="en-US" sz="1400" spc="-1" smtClean="0">
                <a:solidFill>
                  <a:srgbClr val="1F497D"/>
                </a:solidFill>
                <a:uFill>
                  <a:solidFill>
                    <a:srgbClr val="FFFFFF"/>
                  </a:solidFill>
                </a:uFill>
                <a:latin typeface="Gill Sans MT"/>
              </a:rPr>
              <a:pPr/>
              <a:t>‹#›</a:t>
            </a:fld>
            <a:endParaRPr lang="en-US"/>
          </a:p>
        </p:txBody>
      </p:sp>
    </p:spTree>
    <p:extLst>
      <p:ext uri="{BB962C8B-B14F-4D97-AF65-F5344CB8AC3E}">
        <p14:creationId xmlns:p14="http://schemas.microsoft.com/office/powerpoint/2010/main" val="1941043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sz="1400" spc="-1">
                <a:solidFill>
                  <a:srgbClr val="1F497D"/>
                </a:solidFill>
                <a:uFill>
                  <a:solidFill>
                    <a:srgbClr val="FFFFFF"/>
                  </a:solidFill>
                </a:uFill>
                <a:latin typeface="Gill Sans MT"/>
              </a:rPr>
              <a:t>9/8/15</a:t>
            </a:r>
            <a:endParaRPr lang="en-US"/>
          </a:p>
        </p:txBody>
      </p:sp>
      <p:sp>
        <p:nvSpPr>
          <p:cNvPr id="5" name="Footer Placeholder 4"/>
          <p:cNvSpPr>
            <a:spLocks noGrp="1"/>
          </p:cNvSpPr>
          <p:nvPr>
            <p:ph type="ftr" sz="quarter" idx="11"/>
          </p:nvPr>
        </p:nvSpPr>
        <p:spPr/>
        <p:txBody>
          <a:bodyPr/>
          <a:lstStyle/>
          <a:p>
            <a:pPr algn="r"/>
            <a:r>
              <a:rPr lang="en-US" sz="1400" spc="-1">
                <a:solidFill>
                  <a:srgbClr val="1F497D"/>
                </a:solidFill>
                <a:uFill>
                  <a:solidFill>
                    <a:srgbClr val="FFFFFF"/>
                  </a:solidFill>
                </a:uFill>
                <a:latin typeface="Gill Sans MT"/>
              </a:rPr>
              <a:t>Week 3</a:t>
            </a:r>
            <a:endParaRPr lang="en-US"/>
          </a:p>
        </p:txBody>
      </p:sp>
      <p:sp>
        <p:nvSpPr>
          <p:cNvPr id="6" name="Slide Number Placeholder 5"/>
          <p:cNvSpPr>
            <a:spLocks noGrp="1"/>
          </p:cNvSpPr>
          <p:nvPr>
            <p:ph type="sldNum" sz="quarter" idx="12"/>
          </p:nvPr>
        </p:nvSpPr>
        <p:spPr/>
        <p:txBody>
          <a:bodyPr/>
          <a:lstStyle/>
          <a:p>
            <a:fld id="{0A2E3E0A-A420-47FB-93E2-DD62429F35EC}" type="slidenum">
              <a:rPr lang="en-US" sz="1400" spc="-1" smtClean="0">
                <a:solidFill>
                  <a:srgbClr val="1F497D"/>
                </a:solidFill>
                <a:uFill>
                  <a:solidFill>
                    <a:srgbClr val="FFFFFF"/>
                  </a:solidFill>
                </a:uFill>
                <a:latin typeface="Gill Sans MT"/>
              </a:rPr>
              <a:pPr/>
              <a:t>‹#›</a:t>
            </a:fld>
            <a:endParaRPr lang="en-US"/>
          </a:p>
        </p:txBody>
      </p:sp>
    </p:spTree>
    <p:extLst>
      <p:ext uri="{BB962C8B-B14F-4D97-AF65-F5344CB8AC3E}">
        <p14:creationId xmlns:p14="http://schemas.microsoft.com/office/powerpoint/2010/main" val="3937301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sz="1400" spc="-1">
                <a:solidFill>
                  <a:srgbClr val="1F497D"/>
                </a:solidFill>
                <a:uFill>
                  <a:solidFill>
                    <a:srgbClr val="FFFFFF"/>
                  </a:solidFill>
                </a:uFill>
                <a:latin typeface="Gill Sans MT"/>
              </a:rPr>
              <a:t>9/8/15</a:t>
            </a:r>
            <a:endParaRPr lang="en-US"/>
          </a:p>
        </p:txBody>
      </p:sp>
      <p:sp>
        <p:nvSpPr>
          <p:cNvPr id="5" name="Footer Placeholder 4"/>
          <p:cNvSpPr>
            <a:spLocks noGrp="1"/>
          </p:cNvSpPr>
          <p:nvPr>
            <p:ph type="ftr" sz="quarter" idx="11"/>
          </p:nvPr>
        </p:nvSpPr>
        <p:spPr/>
        <p:txBody>
          <a:bodyPr/>
          <a:lstStyle/>
          <a:p>
            <a:pPr algn="r"/>
            <a:r>
              <a:rPr lang="en-US" sz="1400" spc="-1">
                <a:solidFill>
                  <a:srgbClr val="1F497D"/>
                </a:solidFill>
                <a:uFill>
                  <a:solidFill>
                    <a:srgbClr val="FFFFFF"/>
                  </a:solidFill>
                </a:uFill>
                <a:latin typeface="Gill Sans MT"/>
              </a:rPr>
              <a:t>Week 3</a:t>
            </a:r>
            <a:endParaRPr lang="en-US"/>
          </a:p>
        </p:txBody>
      </p:sp>
      <p:sp>
        <p:nvSpPr>
          <p:cNvPr id="6" name="Slide Number Placeholder 5"/>
          <p:cNvSpPr>
            <a:spLocks noGrp="1"/>
          </p:cNvSpPr>
          <p:nvPr>
            <p:ph type="sldNum" sz="quarter" idx="12"/>
          </p:nvPr>
        </p:nvSpPr>
        <p:spPr/>
        <p:txBody>
          <a:bodyPr/>
          <a:lstStyle/>
          <a:p>
            <a:fld id="{0A2E3E0A-A420-47FB-93E2-DD62429F35EC}" type="slidenum">
              <a:rPr lang="en-US" sz="1400" spc="-1" smtClean="0">
                <a:solidFill>
                  <a:srgbClr val="1F497D"/>
                </a:solidFill>
                <a:uFill>
                  <a:solidFill>
                    <a:srgbClr val="FFFFFF"/>
                  </a:solidFill>
                </a:uFill>
                <a:latin typeface="Gill Sans MT"/>
              </a:rPr>
              <a:pPr/>
              <a:t>‹#›</a:t>
            </a:fld>
            <a:endParaRPr lang="en-US"/>
          </a:p>
        </p:txBody>
      </p:sp>
    </p:spTree>
    <p:extLst>
      <p:ext uri="{BB962C8B-B14F-4D97-AF65-F5344CB8AC3E}">
        <p14:creationId xmlns:p14="http://schemas.microsoft.com/office/powerpoint/2010/main" val="6891633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F8DD645-B9B4-46EE-B031-35C24A448A04}" type="datetimeFigureOut">
              <a:rPr lang="en-US" smtClean="0"/>
              <a:pPr/>
              <a:t>2/9/17</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063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z="1400" spc="-1" smtClean="0">
                <a:solidFill>
                  <a:srgbClr val="1F497D"/>
                </a:solidFill>
                <a:uFill>
                  <a:solidFill>
                    <a:srgbClr val="FFFFFF"/>
                  </a:solidFill>
                </a:uFill>
                <a:latin typeface="Gill Sans MT"/>
              </a:rPr>
              <a:t>9/8/15</a:t>
            </a:r>
            <a:endParaRPr lang="en-US"/>
          </a:p>
        </p:txBody>
      </p:sp>
      <p:sp>
        <p:nvSpPr>
          <p:cNvPr id="5" name="Footer Placeholder 4"/>
          <p:cNvSpPr>
            <a:spLocks noGrp="1"/>
          </p:cNvSpPr>
          <p:nvPr>
            <p:ph type="ftr" sz="quarter" idx="11"/>
          </p:nvPr>
        </p:nvSpPr>
        <p:spPr/>
        <p:txBody>
          <a:bodyPr/>
          <a:lstStyle/>
          <a:p>
            <a:pPr algn="r"/>
            <a:r>
              <a:rPr lang="en-US" sz="1400" spc="-1" smtClean="0">
                <a:solidFill>
                  <a:srgbClr val="1F497D"/>
                </a:solidFill>
                <a:uFill>
                  <a:solidFill>
                    <a:srgbClr val="FFFFFF"/>
                  </a:solidFill>
                </a:uFill>
                <a:latin typeface="Gill Sans MT"/>
              </a:rPr>
              <a:t>Week 3</a:t>
            </a:r>
            <a:endParaRPr lang="en-US"/>
          </a:p>
        </p:txBody>
      </p:sp>
      <p:sp>
        <p:nvSpPr>
          <p:cNvPr id="6" name="Slide Number Placeholder 5"/>
          <p:cNvSpPr>
            <a:spLocks noGrp="1"/>
          </p:cNvSpPr>
          <p:nvPr>
            <p:ph type="sldNum" sz="quarter" idx="12"/>
          </p:nvPr>
        </p:nvSpPr>
        <p:spPr/>
        <p:txBody>
          <a:bodyPr/>
          <a:lstStyle/>
          <a:p>
            <a:fld id="{0A2E3E0A-A420-47FB-93E2-DD62429F35EC}" type="slidenum">
              <a:rPr lang="en-US" sz="1400" spc="-1" smtClean="0">
                <a:solidFill>
                  <a:srgbClr val="1F497D"/>
                </a:solidFill>
                <a:uFill>
                  <a:solidFill>
                    <a:srgbClr val="FFFFFF"/>
                  </a:solidFill>
                </a:uFill>
                <a:latin typeface="Gill Sans MT"/>
              </a:rPr>
              <a:pPr/>
              <a:t>‹#›</a:t>
            </a:fld>
            <a:endParaRPr lang="en-US"/>
          </a:p>
        </p:txBody>
      </p:sp>
    </p:spTree>
    <p:extLst>
      <p:ext uri="{BB962C8B-B14F-4D97-AF65-F5344CB8AC3E}">
        <p14:creationId xmlns:p14="http://schemas.microsoft.com/office/powerpoint/2010/main" val="1877637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z="1400" spc="-1" smtClean="0">
                <a:solidFill>
                  <a:srgbClr val="1F497D"/>
                </a:solidFill>
                <a:uFill>
                  <a:solidFill>
                    <a:srgbClr val="FFFFFF"/>
                  </a:solidFill>
                </a:uFill>
                <a:latin typeface="Gill Sans MT"/>
              </a:rPr>
              <a:t>9/8/15</a:t>
            </a:r>
            <a:endParaRPr lang="en-US"/>
          </a:p>
        </p:txBody>
      </p:sp>
      <p:sp>
        <p:nvSpPr>
          <p:cNvPr id="5" name="Footer Placeholder 4"/>
          <p:cNvSpPr>
            <a:spLocks noGrp="1"/>
          </p:cNvSpPr>
          <p:nvPr>
            <p:ph type="ftr" sz="quarter" idx="11"/>
          </p:nvPr>
        </p:nvSpPr>
        <p:spPr/>
        <p:txBody>
          <a:bodyPr/>
          <a:lstStyle/>
          <a:p>
            <a:pPr algn="r"/>
            <a:r>
              <a:rPr lang="en-US" sz="1400" spc="-1" smtClean="0">
                <a:solidFill>
                  <a:srgbClr val="1F497D"/>
                </a:solidFill>
                <a:uFill>
                  <a:solidFill>
                    <a:srgbClr val="FFFFFF"/>
                  </a:solidFill>
                </a:uFill>
                <a:latin typeface="Gill Sans MT"/>
              </a:rPr>
              <a:t>Week 3</a:t>
            </a:r>
            <a:endParaRPr lang="en-US"/>
          </a:p>
        </p:txBody>
      </p:sp>
      <p:sp>
        <p:nvSpPr>
          <p:cNvPr id="6" name="Slide Number Placeholder 5"/>
          <p:cNvSpPr>
            <a:spLocks noGrp="1"/>
          </p:cNvSpPr>
          <p:nvPr>
            <p:ph type="sldNum" sz="quarter" idx="12"/>
          </p:nvPr>
        </p:nvSpPr>
        <p:spPr/>
        <p:txBody>
          <a:bodyPr/>
          <a:lstStyle/>
          <a:p>
            <a:fld id="{0A2E3E0A-A420-47FB-93E2-DD62429F35EC}" type="slidenum">
              <a:rPr lang="en-US" sz="1400" spc="-1" smtClean="0">
                <a:solidFill>
                  <a:srgbClr val="1F497D"/>
                </a:solidFill>
                <a:uFill>
                  <a:solidFill>
                    <a:srgbClr val="FFFFFF"/>
                  </a:solidFill>
                </a:uFill>
                <a:latin typeface="Gill Sans MT"/>
              </a:rPr>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563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z="1400" spc="-1" smtClean="0">
                <a:solidFill>
                  <a:srgbClr val="1F497D"/>
                </a:solidFill>
                <a:uFill>
                  <a:solidFill>
                    <a:srgbClr val="FFFFFF"/>
                  </a:solidFill>
                </a:uFill>
                <a:latin typeface="Gill Sans MT"/>
              </a:rPr>
              <a:t>9/8/15</a:t>
            </a:r>
            <a:endParaRPr lang="en-US"/>
          </a:p>
        </p:txBody>
      </p:sp>
      <p:sp>
        <p:nvSpPr>
          <p:cNvPr id="6" name="Footer Placeholder 5"/>
          <p:cNvSpPr>
            <a:spLocks noGrp="1"/>
          </p:cNvSpPr>
          <p:nvPr>
            <p:ph type="ftr" sz="quarter" idx="11"/>
          </p:nvPr>
        </p:nvSpPr>
        <p:spPr/>
        <p:txBody>
          <a:bodyPr/>
          <a:lstStyle/>
          <a:p>
            <a:pPr algn="r"/>
            <a:r>
              <a:rPr lang="en-US" sz="1400" spc="-1" smtClean="0">
                <a:solidFill>
                  <a:srgbClr val="1F497D"/>
                </a:solidFill>
                <a:uFill>
                  <a:solidFill>
                    <a:srgbClr val="FFFFFF"/>
                  </a:solidFill>
                </a:uFill>
                <a:latin typeface="Gill Sans MT"/>
              </a:rPr>
              <a:t>Week 3</a:t>
            </a:r>
            <a:endParaRPr lang="en-US"/>
          </a:p>
        </p:txBody>
      </p:sp>
      <p:sp>
        <p:nvSpPr>
          <p:cNvPr id="7" name="Slide Number Placeholder 6"/>
          <p:cNvSpPr>
            <a:spLocks noGrp="1"/>
          </p:cNvSpPr>
          <p:nvPr>
            <p:ph type="sldNum" sz="quarter" idx="12"/>
          </p:nvPr>
        </p:nvSpPr>
        <p:spPr/>
        <p:txBody>
          <a:bodyPr/>
          <a:lstStyle/>
          <a:p>
            <a:fld id="{0A2E3E0A-A420-47FB-93E2-DD62429F35EC}" type="slidenum">
              <a:rPr lang="en-US" sz="1400" spc="-1" smtClean="0">
                <a:solidFill>
                  <a:srgbClr val="1F497D"/>
                </a:solidFill>
                <a:uFill>
                  <a:solidFill>
                    <a:srgbClr val="FFFFFF"/>
                  </a:solidFill>
                </a:uFill>
                <a:latin typeface="Gill Sans MT"/>
              </a:rPr>
              <a:pPr/>
              <a:t>‹#›</a:t>
            </a:fld>
            <a:endParaRPr lang="en-US"/>
          </a:p>
        </p:txBody>
      </p:sp>
    </p:spTree>
    <p:extLst>
      <p:ext uri="{BB962C8B-B14F-4D97-AF65-F5344CB8AC3E}">
        <p14:creationId xmlns:p14="http://schemas.microsoft.com/office/powerpoint/2010/main" val="8676689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z="1400" spc="-1" smtClean="0">
                <a:solidFill>
                  <a:srgbClr val="1F497D"/>
                </a:solidFill>
                <a:uFill>
                  <a:solidFill>
                    <a:srgbClr val="FFFFFF"/>
                  </a:solidFill>
                </a:uFill>
                <a:latin typeface="Gill Sans MT"/>
              </a:rPr>
              <a:t>9/8/15</a:t>
            </a:r>
            <a:endParaRPr lang="en-US"/>
          </a:p>
        </p:txBody>
      </p:sp>
      <p:sp>
        <p:nvSpPr>
          <p:cNvPr id="8" name="Footer Placeholder 7"/>
          <p:cNvSpPr>
            <a:spLocks noGrp="1"/>
          </p:cNvSpPr>
          <p:nvPr>
            <p:ph type="ftr" sz="quarter" idx="11"/>
          </p:nvPr>
        </p:nvSpPr>
        <p:spPr/>
        <p:txBody>
          <a:bodyPr/>
          <a:lstStyle/>
          <a:p>
            <a:pPr algn="r"/>
            <a:r>
              <a:rPr lang="en-US" sz="1400" spc="-1" smtClean="0">
                <a:solidFill>
                  <a:srgbClr val="1F497D"/>
                </a:solidFill>
                <a:uFill>
                  <a:solidFill>
                    <a:srgbClr val="FFFFFF"/>
                  </a:solidFill>
                </a:uFill>
                <a:latin typeface="Gill Sans MT"/>
              </a:rPr>
              <a:t>Week 3</a:t>
            </a:r>
            <a:endParaRPr lang="en-US"/>
          </a:p>
        </p:txBody>
      </p:sp>
      <p:sp>
        <p:nvSpPr>
          <p:cNvPr id="9" name="Slide Number Placeholder 8"/>
          <p:cNvSpPr>
            <a:spLocks noGrp="1"/>
          </p:cNvSpPr>
          <p:nvPr>
            <p:ph type="sldNum" sz="quarter" idx="12"/>
          </p:nvPr>
        </p:nvSpPr>
        <p:spPr/>
        <p:txBody>
          <a:bodyPr/>
          <a:lstStyle/>
          <a:p>
            <a:fld id="{0A2E3E0A-A420-47FB-93E2-DD62429F35EC}" type="slidenum">
              <a:rPr lang="en-US" sz="1400" spc="-1" smtClean="0">
                <a:solidFill>
                  <a:srgbClr val="1F497D"/>
                </a:solidFill>
                <a:uFill>
                  <a:solidFill>
                    <a:srgbClr val="FFFFFF"/>
                  </a:solidFill>
                </a:uFill>
                <a:latin typeface="Gill Sans MT"/>
              </a:rPr>
              <a:pPr/>
              <a:t>‹#›</a:t>
            </a:fld>
            <a:endParaRPr lang="en-US"/>
          </a:p>
        </p:txBody>
      </p:sp>
    </p:spTree>
    <p:extLst>
      <p:ext uri="{BB962C8B-B14F-4D97-AF65-F5344CB8AC3E}">
        <p14:creationId xmlns:p14="http://schemas.microsoft.com/office/powerpoint/2010/main" val="14985837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F9C5B0-21BA-48EA-B067-5E37072B4F18}" type="datetimeFigureOut">
              <a:rPr lang="en-US" smtClean="0"/>
              <a:pPr/>
              <a:t>2/9/17</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85380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sz="1400" spc="-1" smtClean="0">
                <a:solidFill>
                  <a:srgbClr val="1F497D"/>
                </a:solidFill>
                <a:uFill>
                  <a:solidFill>
                    <a:srgbClr val="FFFFFF"/>
                  </a:solidFill>
                </a:uFill>
                <a:latin typeface="Gill Sans MT"/>
              </a:rPr>
              <a:t>9/8/15</a:t>
            </a:r>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lgn="r"/>
            <a:r>
              <a:rPr lang="en-US" sz="1400" spc="-1" smtClean="0">
                <a:solidFill>
                  <a:srgbClr val="1F497D"/>
                </a:solidFill>
                <a:uFill>
                  <a:solidFill>
                    <a:srgbClr val="FFFFFF"/>
                  </a:solidFill>
                </a:uFill>
                <a:latin typeface="Gill Sans MT"/>
              </a:rPr>
              <a:t>Week 3</a:t>
            </a:r>
            <a:endParaRPr lang="en-US"/>
          </a:p>
        </p:txBody>
      </p:sp>
      <p:sp>
        <p:nvSpPr>
          <p:cNvPr id="9" name="Slide Number Placeholder 8"/>
          <p:cNvSpPr>
            <a:spLocks noGrp="1"/>
          </p:cNvSpPr>
          <p:nvPr>
            <p:ph type="sldNum" sz="quarter" idx="12"/>
          </p:nvPr>
        </p:nvSpPr>
        <p:spPr/>
        <p:txBody>
          <a:bodyPr/>
          <a:lstStyle/>
          <a:p>
            <a:fld id="{0A2E3E0A-A420-47FB-93E2-DD62429F35EC}" type="slidenum">
              <a:rPr lang="en-US" sz="1400" spc="-1" smtClean="0">
                <a:solidFill>
                  <a:srgbClr val="1F497D"/>
                </a:solidFill>
                <a:uFill>
                  <a:solidFill>
                    <a:srgbClr val="FFFFFF"/>
                  </a:solidFill>
                </a:uFill>
                <a:latin typeface="Gill Sans MT"/>
              </a:rPr>
              <a:pPr/>
              <a:t>‹#›</a:t>
            </a:fld>
            <a:endParaRPr lang="en-US"/>
          </a:p>
        </p:txBody>
      </p:sp>
    </p:spTree>
    <p:extLst>
      <p:ext uri="{BB962C8B-B14F-4D97-AF65-F5344CB8AC3E}">
        <p14:creationId xmlns:p14="http://schemas.microsoft.com/office/powerpoint/2010/main" val="41132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DD2476-3984-4D23-A4CC-336E2A44A825}" type="datetime1">
              <a:rPr lang="en-US" smtClean="0"/>
              <a:pPr/>
              <a:t>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E20A1-CA8B-C44B-AF3A-EA9FF10691F4}"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451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r>
              <a:rPr lang="en-US" sz="1400" spc="-1" smtClean="0">
                <a:solidFill>
                  <a:srgbClr val="1F497D"/>
                </a:solidFill>
                <a:uFill>
                  <a:solidFill>
                    <a:srgbClr val="FFFFFF"/>
                  </a:solidFill>
                </a:uFill>
                <a:latin typeface="Gill Sans MT"/>
              </a:rPr>
              <a:t>9/8/15</a:t>
            </a:r>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lgn="r"/>
            <a:r>
              <a:rPr lang="en-US" sz="1400" spc="-1" smtClean="0">
                <a:solidFill>
                  <a:srgbClr val="1F497D"/>
                </a:solidFill>
                <a:uFill>
                  <a:solidFill>
                    <a:srgbClr val="FFFFFF"/>
                  </a:solidFill>
                </a:uFill>
                <a:latin typeface="Gill Sans MT"/>
              </a:rPr>
              <a:t>Week 3</a:t>
            </a:r>
            <a:endParaRPr lang="en-US">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A2E3E0A-A420-47FB-93E2-DD62429F35EC}" type="slidenum">
              <a:rPr lang="en-US" sz="1400" spc="-1" smtClean="0">
                <a:solidFill>
                  <a:srgbClr val="1F497D"/>
                </a:solidFill>
                <a:uFill>
                  <a:solidFill>
                    <a:srgbClr val="FFFFFF"/>
                  </a:solidFill>
                </a:uFill>
                <a:latin typeface="Gill Sans MT"/>
              </a:rPr>
              <a:pPr/>
              <a:t>‹#›</a:t>
            </a:fld>
            <a:endParaRPr lang="en-US">
              <a:solidFill>
                <a:srgbClr val="637052"/>
              </a:solidFill>
            </a:endParaRPr>
          </a:p>
        </p:txBody>
      </p:sp>
    </p:spTree>
    <p:extLst>
      <p:ext uri="{BB962C8B-B14F-4D97-AF65-F5344CB8AC3E}">
        <p14:creationId xmlns:p14="http://schemas.microsoft.com/office/powerpoint/2010/main" val="3068425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z="1400" spc="-1" smtClean="0">
                <a:solidFill>
                  <a:srgbClr val="1F497D"/>
                </a:solidFill>
                <a:uFill>
                  <a:solidFill>
                    <a:srgbClr val="FFFFFF"/>
                  </a:solidFill>
                </a:uFill>
                <a:latin typeface="Gill Sans MT"/>
              </a:rPr>
              <a:t>9/8/15</a:t>
            </a:r>
            <a:endParaRPr lang="en-US"/>
          </a:p>
        </p:txBody>
      </p:sp>
      <p:sp>
        <p:nvSpPr>
          <p:cNvPr id="6" name="Footer Placeholder 5"/>
          <p:cNvSpPr>
            <a:spLocks noGrp="1"/>
          </p:cNvSpPr>
          <p:nvPr>
            <p:ph type="ftr" sz="quarter" idx="11"/>
          </p:nvPr>
        </p:nvSpPr>
        <p:spPr/>
        <p:txBody>
          <a:bodyPr/>
          <a:lstStyle/>
          <a:p>
            <a:pPr algn="r"/>
            <a:r>
              <a:rPr lang="en-US" sz="1400" spc="-1" smtClean="0">
                <a:solidFill>
                  <a:srgbClr val="1F497D"/>
                </a:solidFill>
                <a:uFill>
                  <a:solidFill>
                    <a:srgbClr val="FFFFFF"/>
                  </a:solidFill>
                </a:uFill>
                <a:latin typeface="Gill Sans MT"/>
              </a:rPr>
              <a:t>Week 3</a:t>
            </a:r>
            <a:endParaRPr lang="en-US"/>
          </a:p>
        </p:txBody>
      </p:sp>
      <p:sp>
        <p:nvSpPr>
          <p:cNvPr id="7" name="Slide Number Placeholder 6"/>
          <p:cNvSpPr>
            <a:spLocks noGrp="1"/>
          </p:cNvSpPr>
          <p:nvPr>
            <p:ph type="sldNum" sz="quarter" idx="12"/>
          </p:nvPr>
        </p:nvSpPr>
        <p:spPr/>
        <p:txBody>
          <a:bodyPr/>
          <a:lstStyle/>
          <a:p>
            <a:fld id="{0A2E3E0A-A420-47FB-93E2-DD62429F35EC}" type="slidenum">
              <a:rPr lang="en-US" sz="1400" spc="-1" smtClean="0">
                <a:solidFill>
                  <a:srgbClr val="1F497D"/>
                </a:solidFill>
                <a:uFill>
                  <a:solidFill>
                    <a:srgbClr val="FFFFFF"/>
                  </a:solidFill>
                </a:uFill>
                <a:latin typeface="Gill Sans MT"/>
              </a:rPr>
              <a:pPr/>
              <a:t>‹#›</a:t>
            </a:fld>
            <a:endParaRPr lang="en-US"/>
          </a:p>
        </p:txBody>
      </p:sp>
    </p:spTree>
    <p:extLst>
      <p:ext uri="{BB962C8B-B14F-4D97-AF65-F5344CB8AC3E}">
        <p14:creationId xmlns:p14="http://schemas.microsoft.com/office/powerpoint/2010/main" val="9939299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z="1400" spc="-1" smtClean="0">
                <a:solidFill>
                  <a:srgbClr val="1F497D"/>
                </a:solidFill>
                <a:uFill>
                  <a:solidFill>
                    <a:srgbClr val="FFFFFF"/>
                  </a:solidFill>
                </a:uFill>
                <a:latin typeface="Gill Sans MT"/>
              </a:rPr>
              <a:t>9/8/15</a:t>
            </a:r>
            <a:endParaRPr lang="en-US"/>
          </a:p>
        </p:txBody>
      </p:sp>
      <p:sp>
        <p:nvSpPr>
          <p:cNvPr id="5" name="Footer Placeholder 4"/>
          <p:cNvSpPr>
            <a:spLocks noGrp="1"/>
          </p:cNvSpPr>
          <p:nvPr>
            <p:ph type="ftr" sz="quarter" idx="11"/>
          </p:nvPr>
        </p:nvSpPr>
        <p:spPr/>
        <p:txBody>
          <a:bodyPr/>
          <a:lstStyle/>
          <a:p>
            <a:pPr algn="r"/>
            <a:r>
              <a:rPr lang="en-US" sz="1400" spc="-1" smtClean="0">
                <a:solidFill>
                  <a:srgbClr val="1F497D"/>
                </a:solidFill>
                <a:uFill>
                  <a:solidFill>
                    <a:srgbClr val="FFFFFF"/>
                  </a:solidFill>
                </a:uFill>
                <a:latin typeface="Gill Sans MT"/>
              </a:rPr>
              <a:t>Week 3</a:t>
            </a:r>
            <a:endParaRPr lang="en-US"/>
          </a:p>
        </p:txBody>
      </p:sp>
      <p:sp>
        <p:nvSpPr>
          <p:cNvPr id="6" name="Slide Number Placeholder 5"/>
          <p:cNvSpPr>
            <a:spLocks noGrp="1"/>
          </p:cNvSpPr>
          <p:nvPr>
            <p:ph type="sldNum" sz="quarter" idx="12"/>
          </p:nvPr>
        </p:nvSpPr>
        <p:spPr/>
        <p:txBody>
          <a:bodyPr/>
          <a:lstStyle/>
          <a:p>
            <a:fld id="{0A2E3E0A-A420-47FB-93E2-DD62429F35EC}" type="slidenum">
              <a:rPr lang="en-US" sz="1400" spc="-1" smtClean="0">
                <a:solidFill>
                  <a:srgbClr val="1F497D"/>
                </a:solidFill>
                <a:uFill>
                  <a:solidFill>
                    <a:srgbClr val="FFFFFF"/>
                  </a:solidFill>
                </a:uFill>
                <a:latin typeface="Gill Sans MT"/>
              </a:rPr>
              <a:pPr/>
              <a:t>‹#›</a:t>
            </a:fld>
            <a:endParaRPr lang="en-US"/>
          </a:p>
        </p:txBody>
      </p:sp>
    </p:spTree>
    <p:extLst>
      <p:ext uri="{BB962C8B-B14F-4D97-AF65-F5344CB8AC3E}">
        <p14:creationId xmlns:p14="http://schemas.microsoft.com/office/powerpoint/2010/main" val="1853115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z="1400" spc="-1" smtClean="0">
                <a:solidFill>
                  <a:srgbClr val="1F497D"/>
                </a:solidFill>
                <a:uFill>
                  <a:solidFill>
                    <a:srgbClr val="FFFFFF"/>
                  </a:solidFill>
                </a:uFill>
                <a:latin typeface="Gill Sans MT"/>
              </a:rPr>
              <a:t>9/8/15</a:t>
            </a:r>
            <a:endParaRPr lang="en-US"/>
          </a:p>
        </p:txBody>
      </p:sp>
      <p:sp>
        <p:nvSpPr>
          <p:cNvPr id="5" name="Footer Placeholder 4"/>
          <p:cNvSpPr>
            <a:spLocks noGrp="1"/>
          </p:cNvSpPr>
          <p:nvPr>
            <p:ph type="ftr" sz="quarter" idx="11"/>
          </p:nvPr>
        </p:nvSpPr>
        <p:spPr/>
        <p:txBody>
          <a:bodyPr/>
          <a:lstStyle/>
          <a:p>
            <a:pPr algn="r"/>
            <a:r>
              <a:rPr lang="en-US" sz="1400" spc="-1" smtClean="0">
                <a:solidFill>
                  <a:srgbClr val="1F497D"/>
                </a:solidFill>
                <a:uFill>
                  <a:solidFill>
                    <a:srgbClr val="FFFFFF"/>
                  </a:solidFill>
                </a:uFill>
                <a:latin typeface="Gill Sans MT"/>
              </a:rPr>
              <a:t>Week 3</a:t>
            </a:r>
            <a:endParaRPr lang="en-US"/>
          </a:p>
        </p:txBody>
      </p:sp>
      <p:sp>
        <p:nvSpPr>
          <p:cNvPr id="6" name="Slide Number Placeholder 5"/>
          <p:cNvSpPr>
            <a:spLocks noGrp="1"/>
          </p:cNvSpPr>
          <p:nvPr>
            <p:ph type="sldNum" sz="quarter" idx="12"/>
          </p:nvPr>
        </p:nvSpPr>
        <p:spPr/>
        <p:txBody>
          <a:bodyPr/>
          <a:lstStyle/>
          <a:p>
            <a:fld id="{0A2E3E0A-A420-47FB-93E2-DD62429F35EC}" type="slidenum">
              <a:rPr lang="en-US" sz="1400" spc="-1" smtClean="0">
                <a:solidFill>
                  <a:srgbClr val="1F497D"/>
                </a:solidFill>
                <a:uFill>
                  <a:solidFill>
                    <a:srgbClr val="FFFFFF"/>
                  </a:solidFill>
                </a:uFill>
                <a:latin typeface="Gill Sans MT"/>
              </a:rPr>
              <a:pPr/>
              <a:t>‹#›</a:t>
            </a:fld>
            <a:endParaRPr lang="en-US"/>
          </a:p>
        </p:txBody>
      </p:sp>
    </p:spTree>
    <p:extLst>
      <p:ext uri="{BB962C8B-B14F-4D97-AF65-F5344CB8AC3E}">
        <p14:creationId xmlns:p14="http://schemas.microsoft.com/office/powerpoint/2010/main" val="355010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FE712B0-D4F2-4DA7-A657-41636B1D4468}" type="datetime1">
              <a:rPr lang="en-US" smtClean="0"/>
              <a:pPr/>
              <a:t>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51032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975A510-23BF-42FE-9858-13D77EE45243}" type="datetime1">
              <a:rPr lang="en-US" smtClean="0"/>
              <a:pPr/>
              <a:t>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56345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35615A7-42F1-409D-B494-E6E9ABE95375}" type="datetime1">
              <a:rPr lang="en-US" smtClean="0"/>
              <a:pPr/>
              <a:t>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472708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2A60C30-E53D-467A-8B8B-D64801B578CB}" type="datetime1">
              <a:rPr lang="en-US" smtClean="0"/>
              <a:pPr/>
              <a:t>2/9/17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1421247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D7FE36A6-F00E-4827-AA4B-67413DF0513E}" type="datetime1">
              <a:rPr lang="en-US" smtClean="0"/>
              <a:pPr/>
              <a:t>2/9/17</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35E20A1-CA8B-C44B-AF3A-EA9FF10691F4}" type="slidenum">
              <a:rPr lang="en-US" smtClean="0">
                <a:solidFill>
                  <a:srgbClr val="637052"/>
                </a:solidFill>
              </a:rPr>
              <a:pPr/>
              <a:t>‹#›</a:t>
            </a:fld>
            <a:endParaRPr lang="en-US">
              <a:solidFill>
                <a:srgbClr val="637052"/>
              </a:solidFill>
            </a:endParaRPr>
          </a:p>
        </p:txBody>
      </p:sp>
    </p:spTree>
    <p:extLst>
      <p:ext uri="{BB962C8B-B14F-4D97-AF65-F5344CB8AC3E}">
        <p14:creationId xmlns:p14="http://schemas.microsoft.com/office/powerpoint/2010/main" val="204721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8D9AAD-C622-496E-B52F-625DBE8F594E}" type="datetime1">
              <a:rPr lang="en-US" smtClean="0"/>
              <a:pPr/>
              <a:t>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E20A1-CA8B-C44B-AF3A-EA9FF10691F4}" type="slidenum">
              <a:rPr lang="en-US" smtClean="0"/>
              <a:pPr/>
              <a:t>‹#›</a:t>
            </a:fld>
            <a:endParaRPr lang="en-US"/>
          </a:p>
        </p:txBody>
      </p:sp>
    </p:spTree>
    <p:extLst>
      <p:ext uri="{BB962C8B-B14F-4D97-AF65-F5344CB8AC3E}">
        <p14:creationId xmlns:p14="http://schemas.microsoft.com/office/powerpoint/2010/main" val="9893625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23ECB27-EF80-4686-8C01-3C8F8AE6CA02}" type="datetime1">
              <a:rPr lang="en-US" smtClean="0"/>
              <a:pPr/>
              <a:t>2/9/17</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835E20A1-CA8B-C44B-AF3A-EA9FF10691F4}"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0314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935D8626-7002-4696-9D51-1C4F0C48D6C6}" type="datetimeFigureOut">
              <a:rPr lang="en-US" smtClean="0"/>
              <a:pPr/>
              <a:t>2/9/17</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81E99D99-03E9-4E1C-9DFC-496295DEDEBF}"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90020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23ECB27-EF80-4686-8C01-3C8F8AE6CA02}" type="datetime1">
              <a:rPr lang="en-US" smtClean="0"/>
              <a:pPr/>
              <a:t>2/9/17</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835E20A1-CA8B-C44B-AF3A-EA9FF10691F4}"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46094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 Id="rId3"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10.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1.png"/><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eg"/><Relationship Id="rId1" Type="http://schemas.openxmlformats.org/officeDocument/2006/relationships/slideLayout" Target="../slideLayouts/slideLayout29.xml"/><Relationship Id="rId2"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7.tiff"/><Relationship Id="rId3" Type="http://schemas.openxmlformats.org/officeDocument/2006/relationships/image" Target="../media/image8.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tiff"/><Relationship Id="rId3"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tiff"/><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a:t>Take-Home Lab #02</a:t>
            </a:r>
          </a:p>
        </p:txBody>
      </p:sp>
      <p:sp>
        <p:nvSpPr>
          <p:cNvPr id="3" name="Subtitle 2"/>
          <p:cNvSpPr>
            <a:spLocks noGrp="1"/>
          </p:cNvSpPr>
          <p:nvPr>
            <p:ph type="subTitle" idx="1"/>
          </p:nvPr>
        </p:nvSpPr>
        <p:spPr/>
        <p:txBody>
          <a:bodyPr/>
          <a:lstStyle/>
          <a:p>
            <a:r>
              <a:rPr lang="en-US" dirty="0" smtClean="0"/>
              <a:t>CS1020 – Data Structures And Algorithms 1</a:t>
            </a:r>
          </a:p>
          <a:p>
            <a:r>
              <a:rPr lang="en-US" dirty="0" smtClean="0"/>
              <a:t>AY2016-17 Semester 2</a:t>
            </a:r>
            <a:endParaRPr lang="en-US" dirty="0"/>
          </a:p>
        </p:txBody>
      </p:sp>
      <p:sp>
        <p:nvSpPr>
          <p:cNvPr id="4" name="Slide Number Placeholder 3"/>
          <p:cNvSpPr>
            <a:spLocks noGrp="1"/>
          </p:cNvSpPr>
          <p:nvPr>
            <p:ph type="sldNum" sz="quarter" idx="12"/>
          </p:nvPr>
        </p:nvSpPr>
        <p:spPr/>
        <p:txBody>
          <a:bodyPr/>
          <a:lstStyle/>
          <a:p>
            <a:fld id="{835E20A1-CA8B-C44B-AF3A-EA9FF10691F4}" type="slidenum">
              <a:rPr lang="en-US" smtClean="0"/>
              <a:pPr/>
              <a:t>1</a:t>
            </a:fld>
            <a:endParaRPr lang="en-US"/>
          </a:p>
        </p:txBody>
      </p:sp>
    </p:spTree>
    <p:extLst>
      <p:ext uri="{BB962C8B-B14F-4D97-AF65-F5344CB8AC3E}">
        <p14:creationId xmlns:p14="http://schemas.microsoft.com/office/powerpoint/2010/main" val="135665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9860" y="1531032"/>
            <a:ext cx="6420118" cy="1200329"/>
          </a:xfrm>
          <a:prstGeom prst="rect">
            <a:avLst/>
          </a:prstGeom>
        </p:spPr>
        <p:txBody>
          <a:bodyPr wrap="square">
            <a:spAutoFit/>
          </a:bodyPr>
          <a:lstStyle/>
          <a:p>
            <a:r>
              <a:rPr lang="en-US" b="1" dirty="0">
                <a:solidFill>
                  <a:srgbClr val="7F0055"/>
                </a:solidFill>
                <a:latin typeface="Consolas" charset="0"/>
                <a:ea typeface="Consolas" charset="0"/>
                <a:cs typeface="Consolas" charset="0"/>
              </a:rPr>
              <a:t>public</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void</a:t>
            </a:r>
            <a:r>
              <a:rPr lang="en-US" b="1" dirty="0">
                <a:solidFill>
                  <a:srgbClr val="000000"/>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addFile</a:t>
            </a:r>
            <a:r>
              <a:rPr lang="en-US" b="1" dirty="0">
                <a:solidFill>
                  <a:srgbClr val="000000"/>
                </a:solidFill>
                <a:latin typeface="Consolas" charset="0"/>
                <a:ea typeface="Consolas" charset="0"/>
                <a:cs typeface="Consolas" charset="0"/>
              </a:rPr>
              <a:t>(File </a:t>
            </a:r>
            <a:r>
              <a:rPr lang="en-US" b="1" dirty="0" err="1">
                <a:solidFill>
                  <a:srgbClr val="6A3E3E"/>
                </a:solidFill>
                <a:latin typeface="Consolas" charset="0"/>
                <a:ea typeface="Consolas" charset="0"/>
                <a:cs typeface="Consolas" charset="0"/>
              </a:rPr>
              <a:t>newFile</a:t>
            </a:r>
            <a:r>
              <a:rPr lang="en-US" b="1" dirty="0">
                <a:solidFill>
                  <a:srgbClr val="000000"/>
                </a:solidFill>
                <a:latin typeface="Consolas" charset="0"/>
                <a:ea typeface="Consolas" charset="0"/>
                <a:cs typeface="Consolas" charset="0"/>
              </a:rPr>
              <a:t>) {</a:t>
            </a:r>
          </a:p>
          <a:p>
            <a:r>
              <a:rPr lang="en-US" dirty="0">
                <a:solidFill>
                  <a:srgbClr val="000000"/>
                </a:solidFill>
                <a:latin typeface="Consolas" charset="0"/>
                <a:ea typeface="Consolas" charset="0"/>
                <a:cs typeface="Consolas" charset="0"/>
              </a:rPr>
              <a:t>    </a:t>
            </a:r>
            <a:r>
              <a:rPr lang="en-US" b="1" dirty="0" err="1">
                <a:solidFill>
                  <a:srgbClr val="7F0055"/>
                </a:solidFill>
                <a:latin typeface="Consolas" charset="0"/>
                <a:ea typeface="Consolas" charset="0"/>
                <a:cs typeface="Consolas" charset="0"/>
              </a:rPr>
              <a:t>this</a:t>
            </a:r>
            <a:r>
              <a:rPr lang="en-US" b="1" dirty="0" err="1">
                <a:solidFill>
                  <a:srgbClr val="000000"/>
                </a:solidFill>
                <a:latin typeface="Consolas" charset="0"/>
                <a:ea typeface="Consolas" charset="0"/>
                <a:cs typeface="Consolas" charset="0"/>
              </a:rPr>
              <a:t>.</a:t>
            </a:r>
            <a:r>
              <a:rPr lang="en-US" b="1" dirty="0" err="1">
                <a:solidFill>
                  <a:srgbClr val="0000C0"/>
                </a:solidFill>
                <a:latin typeface="Consolas" charset="0"/>
                <a:ea typeface="Consolas" charset="0"/>
                <a:cs typeface="Consolas" charset="0"/>
              </a:rPr>
              <a:t>listOfFiles</a:t>
            </a:r>
            <a:r>
              <a:rPr lang="en-US" b="1" dirty="0" err="1">
                <a:solidFill>
                  <a:srgbClr val="000000"/>
                </a:solidFill>
                <a:latin typeface="Consolas" charset="0"/>
                <a:ea typeface="Consolas" charset="0"/>
                <a:cs typeface="Consolas" charset="0"/>
              </a:rPr>
              <a:t>.add</a:t>
            </a:r>
            <a:r>
              <a:rPr lang="en-US" b="1" dirty="0">
                <a:solidFill>
                  <a:srgbClr val="000000"/>
                </a:solidFill>
                <a:latin typeface="Consolas" charset="0"/>
                <a:ea typeface="Consolas" charset="0"/>
                <a:cs typeface="Consolas" charset="0"/>
              </a:rPr>
              <a:t>(</a:t>
            </a:r>
            <a:r>
              <a:rPr lang="en-US" b="1" dirty="0" err="1">
                <a:solidFill>
                  <a:srgbClr val="6A3E3E"/>
                </a:solidFill>
                <a:latin typeface="Consolas" charset="0"/>
                <a:ea typeface="Consolas" charset="0"/>
                <a:cs typeface="Consolas" charset="0"/>
              </a:rPr>
              <a:t>newFile</a:t>
            </a:r>
            <a:r>
              <a:rPr lang="en-US" b="1" dirty="0">
                <a:solidFill>
                  <a:srgbClr val="000000"/>
                </a:solidFill>
                <a:latin typeface="Consolas" charset="0"/>
                <a:ea typeface="Consolas" charset="0"/>
                <a:cs typeface="Consolas" charset="0"/>
              </a:rPr>
              <a:t>);</a:t>
            </a:r>
          </a:p>
          <a:p>
            <a:r>
              <a:rPr lang="en-US" dirty="0">
                <a:solidFill>
                  <a:srgbClr val="000000"/>
                </a:solidFill>
                <a:latin typeface="Consolas" charset="0"/>
                <a:ea typeface="Consolas" charset="0"/>
                <a:cs typeface="Consolas" charset="0"/>
              </a:rPr>
              <a:t>    </a:t>
            </a:r>
            <a:r>
              <a:rPr lang="en-US" dirty="0" err="1">
                <a:solidFill>
                  <a:srgbClr val="6A3E3E"/>
                </a:solidFill>
                <a:latin typeface="Consolas" charset="0"/>
                <a:ea typeface="Consolas" charset="0"/>
                <a:cs typeface="Consolas" charset="0"/>
              </a:rPr>
              <a:t>newFile</a:t>
            </a:r>
            <a:r>
              <a:rPr lang="en-US" dirty="0" err="1">
                <a:solidFill>
                  <a:srgbClr val="000000"/>
                </a:solidFill>
                <a:latin typeface="Consolas" charset="0"/>
                <a:ea typeface="Consolas" charset="0"/>
                <a:cs typeface="Consolas" charset="0"/>
              </a:rPr>
              <a:t>.setFolderName</a:t>
            </a:r>
            <a:r>
              <a:rPr lang="en-US" dirty="0">
                <a:solidFill>
                  <a:srgbClr val="000000"/>
                </a:solidFill>
                <a:latin typeface="Consolas" charset="0"/>
                <a:ea typeface="Consolas" charset="0"/>
                <a:cs typeface="Consolas" charset="0"/>
              </a:rPr>
              <a:t>(</a:t>
            </a:r>
            <a:r>
              <a:rPr lang="en-US" b="1" dirty="0" err="1">
                <a:solidFill>
                  <a:srgbClr val="7F0055"/>
                </a:solidFill>
                <a:latin typeface="Consolas" charset="0"/>
                <a:ea typeface="Consolas" charset="0"/>
                <a:cs typeface="Consolas" charset="0"/>
              </a:rPr>
              <a:t>this</a:t>
            </a:r>
            <a:r>
              <a:rPr lang="en-US" b="1" dirty="0" err="1">
                <a:solidFill>
                  <a:srgbClr val="000000"/>
                </a:solidFill>
                <a:latin typeface="Consolas" charset="0"/>
                <a:ea typeface="Consolas" charset="0"/>
                <a:cs typeface="Consolas" charset="0"/>
              </a:rPr>
              <a:t>.getName</a:t>
            </a:r>
            <a:r>
              <a:rPr lang="en-US" b="1" dirty="0">
                <a:solidFill>
                  <a:srgbClr val="000000"/>
                </a:solidFill>
                <a:latin typeface="Consolas" charset="0"/>
                <a:ea typeface="Consolas" charset="0"/>
                <a:cs typeface="Consolas" charset="0"/>
              </a:rPr>
              <a:t>());</a:t>
            </a:r>
          </a:p>
          <a:p>
            <a:r>
              <a:rPr lang="en-US" dirty="0">
                <a:solidFill>
                  <a:srgbClr val="000000"/>
                </a:solidFill>
                <a:latin typeface="Consolas" charset="0"/>
                <a:ea typeface="Consolas" charset="0"/>
                <a:cs typeface="Consolas" charset="0"/>
              </a:rPr>
              <a:t>}</a:t>
            </a:r>
            <a:endParaRPr lang="en-US" dirty="0">
              <a:solidFill>
                <a:prstClr val="black"/>
              </a:solidFill>
              <a:latin typeface="Consolas" charset="0"/>
              <a:ea typeface="Consolas" charset="0"/>
              <a:cs typeface="Consolas" charset="0"/>
            </a:endParaRPr>
          </a:p>
        </p:txBody>
      </p:sp>
      <p:sp>
        <p:nvSpPr>
          <p:cNvPr id="4" name="Rectangle 3"/>
          <p:cNvSpPr/>
          <p:nvPr/>
        </p:nvSpPr>
        <p:spPr>
          <a:xfrm>
            <a:off x="916188" y="849081"/>
            <a:ext cx="7390685" cy="5139595"/>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1"/>
          <p:cNvSpPr/>
          <p:nvPr/>
        </p:nvSpPr>
        <p:spPr>
          <a:xfrm>
            <a:off x="340454" y="603549"/>
            <a:ext cx="1972735" cy="465666"/>
          </a:xfrm>
          <a:prstGeom prst="rect">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a:solidFill>
                  <a:prstClr val="white"/>
                </a:solidFill>
              </a:rPr>
              <a:t>Folder</a:t>
            </a:r>
          </a:p>
        </p:txBody>
      </p:sp>
      <p:sp>
        <p:nvSpPr>
          <p:cNvPr id="6" name="Rectangle 5"/>
          <p:cNvSpPr/>
          <p:nvPr/>
        </p:nvSpPr>
        <p:spPr>
          <a:xfrm>
            <a:off x="1609859" y="3193178"/>
            <a:ext cx="6529589" cy="2308324"/>
          </a:xfrm>
          <a:prstGeom prst="rect">
            <a:avLst/>
          </a:prstGeom>
        </p:spPr>
        <p:txBody>
          <a:bodyPr wrap="square">
            <a:spAutoFit/>
          </a:bodyPr>
          <a:lstStyle/>
          <a:p>
            <a:r>
              <a:rPr lang="en-US" b="1" dirty="0">
                <a:solidFill>
                  <a:srgbClr val="7F0055"/>
                </a:solidFill>
                <a:latin typeface="Consolas" charset="0"/>
                <a:ea typeface="Consolas" charset="0"/>
                <a:cs typeface="Consolas" charset="0"/>
              </a:rPr>
              <a:t>public</a:t>
            </a:r>
            <a:r>
              <a:rPr lang="en-US" b="1" dirty="0">
                <a:solidFill>
                  <a:srgbClr val="000000"/>
                </a:solidFill>
                <a:latin typeface="Consolas" charset="0"/>
                <a:ea typeface="Consolas" charset="0"/>
                <a:cs typeface="Consolas" charset="0"/>
              </a:rPr>
              <a:t> </a:t>
            </a:r>
            <a:r>
              <a:rPr lang="en-US" b="1" dirty="0" err="1">
                <a:solidFill>
                  <a:srgbClr val="7F0055"/>
                </a:solidFill>
                <a:latin typeface="Consolas" charset="0"/>
                <a:ea typeface="Consolas" charset="0"/>
                <a:cs typeface="Consolas" charset="0"/>
              </a:rPr>
              <a:t>int</a:t>
            </a:r>
            <a:r>
              <a:rPr lang="en-US" b="1" dirty="0">
                <a:solidFill>
                  <a:srgbClr val="000000"/>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getSize</a:t>
            </a:r>
            <a:r>
              <a:rPr lang="en-US" b="1" dirty="0">
                <a:solidFill>
                  <a:srgbClr val="000000"/>
                </a:solidFill>
                <a:latin typeface="Consolas" charset="0"/>
                <a:ea typeface="Consolas" charset="0"/>
                <a:cs typeface="Consolas" charset="0"/>
              </a:rPr>
              <a:t>() {</a:t>
            </a:r>
          </a:p>
          <a:p>
            <a:r>
              <a:rPr lang="en-US" dirty="0">
                <a:solidFill>
                  <a:srgbClr val="000000"/>
                </a:solidFill>
                <a:latin typeface="Consolas" charset="0"/>
                <a:ea typeface="Consolas" charset="0"/>
                <a:cs typeface="Consolas" charset="0"/>
              </a:rPr>
              <a:t>    </a:t>
            </a:r>
            <a:r>
              <a:rPr lang="en-US" b="1" dirty="0" err="1">
                <a:solidFill>
                  <a:srgbClr val="7F0055"/>
                </a:solidFill>
                <a:latin typeface="Consolas" charset="0"/>
                <a:ea typeface="Consolas" charset="0"/>
                <a:cs typeface="Consolas" charset="0"/>
              </a:rPr>
              <a:t>int</a:t>
            </a:r>
            <a:r>
              <a:rPr lang="en-US" b="1" dirty="0">
                <a:solidFill>
                  <a:srgbClr val="000000"/>
                </a:solidFill>
                <a:latin typeface="Consolas" charset="0"/>
                <a:ea typeface="Consolas" charset="0"/>
                <a:cs typeface="Consolas" charset="0"/>
              </a:rPr>
              <a:t> </a:t>
            </a:r>
            <a:r>
              <a:rPr lang="en-US" b="1" dirty="0">
                <a:solidFill>
                  <a:srgbClr val="6A3E3E"/>
                </a:solidFill>
                <a:latin typeface="Consolas" charset="0"/>
                <a:ea typeface="Consolas" charset="0"/>
                <a:cs typeface="Consolas" charset="0"/>
              </a:rPr>
              <a:t>size</a:t>
            </a:r>
            <a:r>
              <a:rPr lang="en-US" b="1" dirty="0">
                <a:solidFill>
                  <a:srgbClr val="000000"/>
                </a:solidFill>
                <a:latin typeface="Consolas" charset="0"/>
                <a:ea typeface="Consolas" charset="0"/>
                <a:cs typeface="Consolas" charset="0"/>
              </a:rPr>
              <a:t> = 0;</a:t>
            </a:r>
          </a:p>
          <a:p>
            <a:r>
              <a:rPr lang="en-US"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for</a:t>
            </a:r>
            <a:r>
              <a:rPr lang="en-US" b="1" dirty="0">
                <a:solidFill>
                  <a:srgbClr val="000000"/>
                </a:solidFill>
                <a:latin typeface="Consolas" charset="0"/>
                <a:ea typeface="Consolas" charset="0"/>
                <a:cs typeface="Consolas" charset="0"/>
              </a:rPr>
              <a:t> (File </a:t>
            </a:r>
            <a:r>
              <a:rPr lang="en-US" b="1" dirty="0">
                <a:solidFill>
                  <a:srgbClr val="6A3E3E"/>
                </a:solidFill>
                <a:latin typeface="Consolas" charset="0"/>
                <a:ea typeface="Consolas" charset="0"/>
                <a:cs typeface="Consolas" charset="0"/>
              </a:rPr>
              <a:t>f</a:t>
            </a:r>
            <a:r>
              <a:rPr lang="en-US" b="1" dirty="0">
                <a:solidFill>
                  <a:srgbClr val="000000"/>
                </a:solidFill>
                <a:latin typeface="Consolas" charset="0"/>
                <a:ea typeface="Consolas" charset="0"/>
                <a:cs typeface="Consolas" charset="0"/>
              </a:rPr>
              <a:t> : </a:t>
            </a:r>
            <a:r>
              <a:rPr lang="en-US" b="1" dirty="0" err="1">
                <a:solidFill>
                  <a:srgbClr val="0000C0"/>
                </a:solidFill>
                <a:latin typeface="Consolas" charset="0"/>
                <a:ea typeface="Consolas" charset="0"/>
                <a:cs typeface="Consolas" charset="0"/>
              </a:rPr>
              <a:t>listOfFiles</a:t>
            </a:r>
            <a:r>
              <a:rPr lang="en-US" b="1" dirty="0">
                <a:solidFill>
                  <a:srgbClr val="000000"/>
                </a:solidFill>
                <a:latin typeface="Consolas" charset="0"/>
                <a:ea typeface="Consolas" charset="0"/>
                <a:cs typeface="Consolas" charset="0"/>
              </a:rPr>
              <a:t>) {</a:t>
            </a:r>
          </a:p>
          <a:p>
            <a:r>
              <a:rPr lang="en-US" b="1" dirty="0">
                <a:solidFill>
                  <a:srgbClr val="000000"/>
                </a:solidFill>
                <a:latin typeface="Consolas" charset="0"/>
                <a:ea typeface="Consolas" charset="0"/>
                <a:cs typeface="Consolas" charset="0"/>
              </a:rPr>
              <a:t>    </a:t>
            </a:r>
            <a:r>
              <a:rPr lang="en-US" b="1" dirty="0">
                <a:solidFill>
                  <a:srgbClr val="00B050"/>
                </a:solidFill>
                <a:latin typeface="Consolas" charset="0"/>
                <a:ea typeface="Consolas" charset="0"/>
                <a:cs typeface="Consolas" charset="0"/>
              </a:rPr>
              <a:t>//read as: for every File f in </a:t>
            </a:r>
            <a:r>
              <a:rPr lang="en-US" b="1" dirty="0" err="1">
                <a:solidFill>
                  <a:srgbClr val="00B050"/>
                </a:solidFill>
                <a:latin typeface="Consolas" charset="0"/>
                <a:ea typeface="Consolas" charset="0"/>
                <a:cs typeface="Consolas" charset="0"/>
              </a:rPr>
              <a:t>listOfFiles</a:t>
            </a:r>
            <a:endParaRPr lang="en-US" b="1" dirty="0">
              <a:solidFill>
                <a:srgbClr val="00B050"/>
              </a:solidFill>
              <a:latin typeface="Consolas" charset="0"/>
              <a:ea typeface="Consolas" charset="0"/>
              <a:cs typeface="Consolas" charset="0"/>
            </a:endParaRPr>
          </a:p>
          <a:p>
            <a:r>
              <a:rPr lang="tr-TR" dirty="0">
                <a:solidFill>
                  <a:srgbClr val="000000"/>
                </a:solidFill>
                <a:latin typeface="Consolas" charset="0"/>
                <a:ea typeface="Consolas" charset="0"/>
                <a:cs typeface="Consolas" charset="0"/>
              </a:rPr>
              <a:t>        </a:t>
            </a:r>
            <a:r>
              <a:rPr lang="tr-TR" dirty="0">
                <a:solidFill>
                  <a:srgbClr val="6A3E3E"/>
                </a:solidFill>
                <a:latin typeface="Consolas" charset="0"/>
                <a:ea typeface="Consolas" charset="0"/>
                <a:cs typeface="Consolas" charset="0"/>
              </a:rPr>
              <a:t>size</a:t>
            </a:r>
            <a:r>
              <a:rPr lang="tr-TR" dirty="0">
                <a:solidFill>
                  <a:srgbClr val="000000"/>
                </a:solidFill>
                <a:latin typeface="Consolas" charset="0"/>
                <a:ea typeface="Consolas" charset="0"/>
                <a:cs typeface="Consolas" charset="0"/>
              </a:rPr>
              <a:t> += </a:t>
            </a:r>
            <a:r>
              <a:rPr lang="tr-TR" dirty="0" err="1">
                <a:solidFill>
                  <a:srgbClr val="6A3E3E"/>
                </a:solidFill>
                <a:latin typeface="Consolas" charset="0"/>
                <a:ea typeface="Consolas" charset="0"/>
                <a:cs typeface="Consolas" charset="0"/>
              </a:rPr>
              <a:t>f</a:t>
            </a:r>
            <a:r>
              <a:rPr lang="tr-TR" dirty="0" err="1">
                <a:solidFill>
                  <a:srgbClr val="000000"/>
                </a:solidFill>
                <a:latin typeface="Consolas" charset="0"/>
                <a:ea typeface="Consolas" charset="0"/>
                <a:cs typeface="Consolas" charset="0"/>
              </a:rPr>
              <a:t>.getSize</a:t>
            </a:r>
            <a:r>
              <a:rPr lang="tr-TR" dirty="0">
                <a:solidFill>
                  <a:srgbClr val="000000"/>
                </a:solidFill>
                <a:latin typeface="Consolas" charset="0"/>
                <a:ea typeface="Consolas" charset="0"/>
                <a:cs typeface="Consolas" charset="0"/>
              </a:rPr>
              <a:t>();</a:t>
            </a:r>
          </a:p>
          <a:p>
            <a:r>
              <a:rPr lang="tr-TR" dirty="0">
                <a:solidFill>
                  <a:srgbClr val="000000"/>
                </a:solidFill>
                <a:latin typeface="Consolas" charset="0"/>
                <a:ea typeface="Consolas" charset="0"/>
                <a:cs typeface="Consolas" charset="0"/>
              </a:rPr>
              <a:t>    }</a:t>
            </a:r>
          </a:p>
          <a:p>
            <a:r>
              <a:rPr lang="tr-TR" dirty="0">
                <a:solidFill>
                  <a:srgbClr val="000000"/>
                </a:solidFill>
                <a:latin typeface="Consolas" charset="0"/>
                <a:ea typeface="Consolas" charset="0"/>
                <a:cs typeface="Consolas" charset="0"/>
              </a:rPr>
              <a:t>    </a:t>
            </a:r>
            <a:r>
              <a:rPr lang="tr-TR" b="1" dirty="0" err="1">
                <a:solidFill>
                  <a:srgbClr val="7F0055"/>
                </a:solidFill>
                <a:latin typeface="Consolas" charset="0"/>
                <a:ea typeface="Consolas" charset="0"/>
                <a:cs typeface="Consolas" charset="0"/>
              </a:rPr>
              <a:t>return</a:t>
            </a:r>
            <a:r>
              <a:rPr lang="tr-TR" b="1" dirty="0">
                <a:solidFill>
                  <a:srgbClr val="000000"/>
                </a:solidFill>
                <a:latin typeface="Consolas" charset="0"/>
                <a:ea typeface="Consolas" charset="0"/>
                <a:cs typeface="Consolas" charset="0"/>
              </a:rPr>
              <a:t> </a:t>
            </a:r>
            <a:r>
              <a:rPr lang="tr-TR" b="1" dirty="0">
                <a:solidFill>
                  <a:srgbClr val="6A3E3E"/>
                </a:solidFill>
                <a:latin typeface="Consolas" charset="0"/>
                <a:ea typeface="Consolas" charset="0"/>
                <a:cs typeface="Consolas" charset="0"/>
              </a:rPr>
              <a:t>size</a:t>
            </a:r>
            <a:r>
              <a:rPr lang="tr-TR" b="1" dirty="0">
                <a:solidFill>
                  <a:srgbClr val="000000"/>
                </a:solidFill>
                <a:latin typeface="Consolas" charset="0"/>
                <a:ea typeface="Consolas" charset="0"/>
                <a:cs typeface="Consolas" charset="0"/>
              </a:rPr>
              <a:t>;</a:t>
            </a:r>
          </a:p>
          <a:p>
            <a:r>
              <a:rPr lang="tr-TR" dirty="0">
                <a:solidFill>
                  <a:srgbClr val="000000"/>
                </a:solidFill>
                <a:latin typeface="Consolas" charset="0"/>
                <a:ea typeface="Consolas" charset="0"/>
                <a:cs typeface="Consolas" charset="0"/>
              </a:rPr>
              <a:t>}</a:t>
            </a:r>
            <a:endParaRPr lang="en-US" dirty="0">
              <a:solidFill>
                <a:prstClr val="black"/>
              </a:solidFill>
              <a:latin typeface="Consolas" charset="0"/>
              <a:ea typeface="Consolas" charset="0"/>
              <a:cs typeface="Consolas" charset="0"/>
            </a:endParaRPr>
          </a:p>
        </p:txBody>
      </p:sp>
      <p:sp>
        <p:nvSpPr>
          <p:cNvPr id="7" name="CustomShape 2"/>
          <p:cNvSpPr/>
          <p:nvPr/>
        </p:nvSpPr>
        <p:spPr>
          <a:xfrm>
            <a:off x="2547083" y="6327189"/>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a:solidFill>
                  <a:prstClr val="white"/>
                </a:solidFill>
                <a:uFill>
                  <a:solidFill>
                    <a:srgbClr val="FFFFFF"/>
                  </a:solidFill>
                </a:uFill>
                <a:latin typeface="Calibri Light" panose="020F0302020204030204"/>
              </a:rPr>
              <a:t>File</a:t>
            </a:r>
            <a:endParaRPr sz="1400" dirty="0">
              <a:solidFill>
                <a:prstClr val="white"/>
              </a:solidFill>
              <a:latin typeface="Calibri Light" panose="020F0302020204030204"/>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10</a:t>
            </a:fld>
            <a:endParaRPr lang="en-US"/>
          </a:p>
        </p:txBody>
      </p:sp>
    </p:spTree>
    <p:extLst>
      <p:ext uri="{BB962C8B-B14F-4D97-AF65-F5344CB8AC3E}">
        <p14:creationId xmlns:p14="http://schemas.microsoft.com/office/powerpoint/2010/main" val="160790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4013" y="388274"/>
            <a:ext cx="1972735" cy="465666"/>
          </a:xfrm>
          <a:prstGeom prst="rect">
            <a:avLst/>
          </a:prstGeom>
          <a:solidFill>
            <a:schemeClr val="accent4">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err="1">
                <a:solidFill>
                  <a:prstClr val="white"/>
                </a:solidFill>
              </a:rPr>
              <a:t>FileManager</a:t>
            </a:r>
            <a:endParaRPr lang="en-US" sz="2400" dirty="0">
              <a:solidFill>
                <a:prstClr val="white"/>
              </a:solidFill>
            </a:endParaRPr>
          </a:p>
        </p:txBody>
      </p:sp>
      <p:sp>
        <p:nvSpPr>
          <p:cNvPr id="3" name="Oval 2"/>
          <p:cNvSpPr/>
          <p:nvPr/>
        </p:nvSpPr>
        <p:spPr>
          <a:xfrm>
            <a:off x="1144775" y="2689320"/>
            <a:ext cx="2060620" cy="20606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Oval 3"/>
          <p:cNvSpPr/>
          <p:nvPr/>
        </p:nvSpPr>
        <p:spPr>
          <a:xfrm>
            <a:off x="589977" y="1034148"/>
            <a:ext cx="1460806" cy="14608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prstClr val="white"/>
                </a:solidFill>
              </a:rPr>
              <a:t>?</a:t>
            </a:r>
          </a:p>
        </p:txBody>
      </p:sp>
      <p:sp>
        <p:nvSpPr>
          <p:cNvPr id="5" name="TextShape 1"/>
          <p:cNvSpPr txBox="1"/>
          <p:nvPr/>
        </p:nvSpPr>
        <p:spPr>
          <a:xfrm>
            <a:off x="2386261" y="1165169"/>
            <a:ext cx="5729669" cy="951710"/>
          </a:xfrm>
          <a:prstGeom prst="rect">
            <a:avLst/>
          </a:prstGeom>
          <a:noFill/>
          <a:ln>
            <a:noFill/>
          </a:ln>
        </p:spPr>
        <p:txBody>
          <a:bodyPr lIns="90000" tIns="45000" rIns="90000" bIns="45000"/>
          <a:lstStyle/>
          <a:p>
            <a:pPr marL="274320" indent="-273960">
              <a:buClr>
                <a:srgbClr val="4F81BD"/>
              </a:buClr>
              <a:buSzPct val="76000"/>
              <a:buFont typeface="Wingdings 3" charset="2"/>
              <a:buChar char=""/>
            </a:pPr>
            <a:r>
              <a:rPr lang="en-US" sz="2600" spc="-1" dirty="0">
                <a:solidFill>
                  <a:srgbClr val="000000"/>
                </a:solidFill>
                <a:uFill>
                  <a:solidFill>
                    <a:srgbClr val="FFFFFF"/>
                  </a:solidFill>
                </a:uFill>
                <a:latin typeface="Calibri Light" panose="020F0302020204030204"/>
              </a:rPr>
              <a:t>How do I get the Folder (or File) object, given its name?</a:t>
            </a:r>
            <a:endParaRPr lang="en-US" sz="2400" spc="-1" dirty="0">
              <a:solidFill>
                <a:srgbClr val="FF0000"/>
              </a:solidFill>
              <a:uFill>
                <a:solidFill>
                  <a:srgbClr val="FFFFFF"/>
                </a:solidFill>
              </a:uFill>
              <a:latin typeface="Calibri Light" panose="020F0302020204030204"/>
            </a:endParaRPr>
          </a:p>
        </p:txBody>
      </p:sp>
      <p:pic>
        <p:nvPicPr>
          <p:cNvPr id="6" name="Picture 5"/>
          <p:cNvPicPr>
            <a:picLocks noChangeAspect="1"/>
          </p:cNvPicPr>
          <p:nvPr/>
        </p:nvPicPr>
        <p:blipFill>
          <a:blip r:embed="rId2"/>
          <a:stretch>
            <a:fillRect/>
          </a:stretch>
        </p:blipFill>
        <p:spPr>
          <a:xfrm>
            <a:off x="1322217" y="2866762"/>
            <a:ext cx="1705735" cy="1705735"/>
          </a:xfrm>
          <a:prstGeom prst="rect">
            <a:avLst/>
          </a:prstGeom>
        </p:spPr>
      </p:pic>
      <p:sp>
        <p:nvSpPr>
          <p:cNvPr id="7" name="Rectangle 6"/>
          <p:cNvSpPr/>
          <p:nvPr/>
        </p:nvSpPr>
        <p:spPr>
          <a:xfrm>
            <a:off x="1188716" y="4517106"/>
            <a:ext cx="1972735" cy="465666"/>
          </a:xfrm>
          <a:prstGeom prst="rect">
            <a:avLst/>
          </a:prstGeom>
          <a:solidFill>
            <a:schemeClr val="accent4"/>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err="1">
                <a:solidFill>
                  <a:prstClr val="white"/>
                </a:solidFill>
              </a:rPr>
              <a:t>ArrayList</a:t>
            </a:r>
            <a:endParaRPr lang="en-US" sz="2400" dirty="0">
              <a:solidFill>
                <a:prstClr val="white"/>
              </a:solidFill>
            </a:endParaRPr>
          </a:p>
        </p:txBody>
      </p:sp>
      <p:sp>
        <p:nvSpPr>
          <p:cNvPr id="8" name="Oval 7"/>
          <p:cNvSpPr/>
          <p:nvPr/>
        </p:nvSpPr>
        <p:spPr>
          <a:xfrm>
            <a:off x="6157848" y="2686037"/>
            <a:ext cx="2060620" cy="20606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6201789" y="4513823"/>
            <a:ext cx="1972735" cy="465666"/>
          </a:xfrm>
          <a:prstGeom prst="rect">
            <a:avLst/>
          </a:prstGeom>
          <a:solidFill>
            <a:schemeClr val="accent4"/>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err="1">
                <a:solidFill>
                  <a:prstClr val="white"/>
                </a:solidFill>
              </a:rPr>
              <a:t>HashMap</a:t>
            </a:r>
            <a:endParaRPr lang="en-US" sz="2400" dirty="0">
              <a:solidFill>
                <a:prstClr val="white"/>
              </a:solidFill>
            </a:endParaRPr>
          </a:p>
        </p:txBody>
      </p:sp>
      <p:pic>
        <p:nvPicPr>
          <p:cNvPr id="11" name="Picture 10"/>
          <p:cNvPicPr>
            <a:picLocks noChangeAspect="1"/>
          </p:cNvPicPr>
          <p:nvPr/>
        </p:nvPicPr>
        <p:blipFill>
          <a:blip r:embed="rId3"/>
          <a:stretch>
            <a:fillRect/>
          </a:stretch>
        </p:blipFill>
        <p:spPr>
          <a:xfrm>
            <a:off x="6533301" y="3022855"/>
            <a:ext cx="1309710" cy="1309710"/>
          </a:xfrm>
          <a:prstGeom prst="rect">
            <a:avLst/>
          </a:prstGeom>
        </p:spPr>
      </p:pic>
      <p:sp>
        <p:nvSpPr>
          <p:cNvPr id="12" name="Oval 11"/>
          <p:cNvSpPr/>
          <p:nvPr/>
        </p:nvSpPr>
        <p:spPr>
          <a:xfrm>
            <a:off x="4014671" y="2866763"/>
            <a:ext cx="1357429" cy="13623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prstClr val="white"/>
                </a:solidFill>
              </a:rPr>
              <a:t>VS</a:t>
            </a:r>
          </a:p>
        </p:txBody>
      </p:sp>
      <p:sp>
        <p:nvSpPr>
          <p:cNvPr id="13" name="TextBox 12"/>
          <p:cNvSpPr txBox="1"/>
          <p:nvPr/>
        </p:nvSpPr>
        <p:spPr>
          <a:xfrm>
            <a:off x="589978" y="5043884"/>
            <a:ext cx="3239072" cy="923330"/>
          </a:xfrm>
          <a:prstGeom prst="rect">
            <a:avLst/>
          </a:prstGeom>
          <a:noFill/>
        </p:spPr>
        <p:txBody>
          <a:bodyPr wrap="square" rtlCol="0">
            <a:spAutoFit/>
          </a:bodyPr>
          <a:lstStyle/>
          <a:p>
            <a:pPr algn="ctr"/>
            <a:r>
              <a:rPr lang="en-US" dirty="0">
                <a:solidFill>
                  <a:prstClr val="black"/>
                </a:solidFill>
                <a:latin typeface="Calibri Light" panose="020F0302020204030204"/>
              </a:rPr>
              <a:t>Need to iterate through the list.</a:t>
            </a:r>
          </a:p>
          <a:p>
            <a:pPr algn="ctr"/>
            <a:r>
              <a:rPr lang="en-US" dirty="0">
                <a:solidFill>
                  <a:prstClr val="black"/>
                </a:solidFill>
                <a:latin typeface="Calibri Light" panose="020F0302020204030204"/>
              </a:rPr>
              <a:t>Elaborated further in the Restaurant problem discussion</a:t>
            </a:r>
            <a:endParaRPr lang="en-US" sz="1400" dirty="0">
              <a:solidFill>
                <a:prstClr val="black"/>
              </a:solidFill>
              <a:latin typeface="Calibri Light" panose="020F0302020204030204"/>
            </a:endParaRPr>
          </a:p>
        </p:txBody>
      </p:sp>
      <p:sp>
        <p:nvSpPr>
          <p:cNvPr id="14" name="TextBox 13"/>
          <p:cNvSpPr txBox="1"/>
          <p:nvPr/>
        </p:nvSpPr>
        <p:spPr>
          <a:xfrm>
            <a:off x="5805974" y="5136216"/>
            <a:ext cx="2764364" cy="646331"/>
          </a:xfrm>
          <a:prstGeom prst="rect">
            <a:avLst/>
          </a:prstGeom>
          <a:noFill/>
        </p:spPr>
        <p:txBody>
          <a:bodyPr wrap="square" rtlCol="0">
            <a:spAutoFit/>
          </a:bodyPr>
          <a:lstStyle/>
          <a:p>
            <a:pPr algn="ctr"/>
            <a:r>
              <a:rPr lang="en-US" sz="3600" dirty="0">
                <a:solidFill>
                  <a:prstClr val="black"/>
                </a:solidFill>
                <a:latin typeface="Calibri Light" panose="020F0302020204030204"/>
              </a:rPr>
              <a:t>Fast and Easy</a:t>
            </a:r>
            <a:endParaRPr lang="en-US" sz="2800" dirty="0">
              <a:solidFill>
                <a:prstClr val="black"/>
              </a:solidFill>
              <a:latin typeface="Calibri Light" panose="020F0302020204030204"/>
            </a:endParaRPr>
          </a:p>
        </p:txBody>
      </p:sp>
      <p:sp>
        <p:nvSpPr>
          <p:cNvPr id="15" name="CustomShape 2"/>
          <p:cNvSpPr/>
          <p:nvPr/>
        </p:nvSpPr>
        <p:spPr>
          <a:xfrm>
            <a:off x="2547083" y="6327189"/>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a:solidFill>
                  <a:prstClr val="white"/>
                </a:solidFill>
                <a:uFill>
                  <a:solidFill>
                    <a:srgbClr val="FFFFFF"/>
                  </a:solidFill>
                </a:uFill>
                <a:latin typeface="Calibri Light" panose="020F0302020204030204"/>
              </a:rPr>
              <a:t>File</a:t>
            </a:r>
            <a:endParaRPr sz="1400" dirty="0">
              <a:solidFill>
                <a:prstClr val="white"/>
              </a:solidFill>
              <a:latin typeface="Calibri Light" panose="020F0302020204030204"/>
            </a:endParaRPr>
          </a:p>
        </p:txBody>
      </p:sp>
      <p:sp>
        <p:nvSpPr>
          <p:cNvPr id="9" name="Slide Number Placeholder 8"/>
          <p:cNvSpPr>
            <a:spLocks noGrp="1"/>
          </p:cNvSpPr>
          <p:nvPr>
            <p:ph type="sldNum" sz="quarter" idx="12"/>
          </p:nvPr>
        </p:nvSpPr>
        <p:spPr/>
        <p:txBody>
          <a:bodyPr/>
          <a:lstStyle/>
          <a:p>
            <a:fld id="{835E20A1-CA8B-C44B-AF3A-EA9FF10691F4}" type="slidenum">
              <a:rPr lang="en-US" smtClean="0"/>
              <a:pPr/>
              <a:t>11</a:t>
            </a:fld>
            <a:endParaRPr lang="en-US"/>
          </a:p>
        </p:txBody>
      </p:sp>
    </p:spTree>
    <p:extLst>
      <p:ext uri="{BB962C8B-B14F-4D97-AF65-F5344CB8AC3E}">
        <p14:creationId xmlns:p14="http://schemas.microsoft.com/office/powerpoint/2010/main" val="115347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7" grpId="0" animBg="1"/>
      <p:bldP spid="8" grpId="0" animBg="1"/>
      <p:bldP spid="10" grpId="0" animBg="1"/>
      <p:bldP spid="12" grpId="0" animBg="1"/>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414332" y="1059407"/>
            <a:ext cx="4577144" cy="502693"/>
          </a:xfrm>
          <a:prstGeom prst="rect">
            <a:avLst/>
          </a:prstGeom>
          <a:noFill/>
          <a:ln>
            <a:noFill/>
          </a:ln>
        </p:spPr>
        <p:txBody>
          <a:bodyPr lIns="90000" tIns="45000" rIns="90000" bIns="45000"/>
          <a:lstStyle/>
          <a:p>
            <a:pPr marL="274320" indent="-273960">
              <a:buClr>
                <a:srgbClr val="4F81BD"/>
              </a:buClr>
              <a:buSzPct val="76000"/>
              <a:buFont typeface="Wingdings 3" charset="2"/>
              <a:buChar char=""/>
            </a:pPr>
            <a:r>
              <a:rPr lang="en-US" sz="2600" spc="-1" dirty="0">
                <a:solidFill>
                  <a:srgbClr val="000000"/>
                </a:solidFill>
                <a:uFill>
                  <a:solidFill>
                    <a:srgbClr val="FFFFFF"/>
                  </a:solidFill>
                </a:uFill>
                <a:latin typeface="Calibri Light" panose="020F0302020204030204"/>
              </a:rPr>
              <a:t>How do I use </a:t>
            </a:r>
            <a:r>
              <a:rPr lang="en-US" sz="2600" spc="-1" dirty="0" err="1">
                <a:solidFill>
                  <a:srgbClr val="000000"/>
                </a:solidFill>
                <a:uFill>
                  <a:solidFill>
                    <a:srgbClr val="FFFFFF"/>
                  </a:solidFill>
                </a:uFill>
                <a:latin typeface="Calibri Light" panose="020F0302020204030204"/>
              </a:rPr>
              <a:t>HashMap</a:t>
            </a:r>
            <a:r>
              <a:rPr lang="en-US" sz="2600" spc="-1" dirty="0">
                <a:solidFill>
                  <a:srgbClr val="000000"/>
                </a:solidFill>
                <a:uFill>
                  <a:solidFill>
                    <a:srgbClr val="FFFFFF"/>
                  </a:solidFill>
                </a:uFill>
                <a:latin typeface="Calibri Light" panose="020F0302020204030204"/>
              </a:rPr>
              <a:t>?</a:t>
            </a:r>
            <a:endParaRPr lang="en-US" sz="2400" spc="-1" dirty="0">
              <a:solidFill>
                <a:srgbClr val="FF0000"/>
              </a:solidFill>
              <a:uFill>
                <a:solidFill>
                  <a:srgbClr val="FFFFFF"/>
                </a:solidFill>
              </a:uFill>
              <a:latin typeface="Calibri Light" panose="020F0302020204030204"/>
            </a:endParaRPr>
          </a:p>
        </p:txBody>
      </p:sp>
      <p:sp>
        <p:nvSpPr>
          <p:cNvPr id="3" name="Oval 2"/>
          <p:cNvSpPr/>
          <p:nvPr/>
        </p:nvSpPr>
        <p:spPr>
          <a:xfrm>
            <a:off x="343439" y="267173"/>
            <a:ext cx="2060620" cy="20606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p:nvSpPr>
        <p:spPr>
          <a:xfrm>
            <a:off x="387380" y="2094959"/>
            <a:ext cx="1972735" cy="465666"/>
          </a:xfrm>
          <a:prstGeom prst="rect">
            <a:avLst/>
          </a:prstGeom>
          <a:solidFill>
            <a:schemeClr val="accent4"/>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err="1">
                <a:solidFill>
                  <a:prstClr val="white"/>
                </a:solidFill>
              </a:rPr>
              <a:t>HashMap</a:t>
            </a:r>
            <a:endParaRPr lang="en-US" sz="2400" dirty="0">
              <a:solidFill>
                <a:prstClr val="white"/>
              </a:solidFill>
            </a:endParaRPr>
          </a:p>
        </p:txBody>
      </p:sp>
      <p:pic>
        <p:nvPicPr>
          <p:cNvPr id="5" name="Picture 4"/>
          <p:cNvPicPr>
            <a:picLocks noChangeAspect="1"/>
          </p:cNvPicPr>
          <p:nvPr/>
        </p:nvPicPr>
        <p:blipFill>
          <a:blip r:embed="rId2"/>
          <a:stretch>
            <a:fillRect/>
          </a:stretch>
        </p:blipFill>
        <p:spPr>
          <a:xfrm>
            <a:off x="718892" y="603991"/>
            <a:ext cx="1309710" cy="1309710"/>
          </a:xfrm>
          <a:prstGeom prst="rect">
            <a:avLst/>
          </a:prstGeom>
        </p:spPr>
      </p:pic>
      <p:sp>
        <p:nvSpPr>
          <p:cNvPr id="7" name="Rectangle 6"/>
          <p:cNvSpPr/>
          <p:nvPr/>
        </p:nvSpPr>
        <p:spPr>
          <a:xfrm>
            <a:off x="3126411" y="1681461"/>
            <a:ext cx="4790942" cy="646331"/>
          </a:xfrm>
          <a:prstGeom prst="rect">
            <a:avLst/>
          </a:prstGeom>
        </p:spPr>
        <p:txBody>
          <a:bodyPr wrap="square">
            <a:spAutoFit/>
          </a:bodyPr>
          <a:lstStyle/>
          <a:p>
            <a:r>
              <a:rPr lang="en-US" b="1" dirty="0" err="1">
                <a:solidFill>
                  <a:srgbClr val="000000"/>
                </a:solidFill>
                <a:latin typeface="Consolas" charset="0"/>
                <a:ea typeface="Consolas" charset="0"/>
                <a:cs typeface="Consolas" charset="0"/>
              </a:rPr>
              <a:t>HashMap</a:t>
            </a:r>
            <a:r>
              <a:rPr lang="en-US" b="1" dirty="0">
                <a:solidFill>
                  <a:srgbClr val="000000"/>
                </a:solidFill>
                <a:latin typeface="Consolas" charset="0"/>
                <a:ea typeface="Consolas" charset="0"/>
                <a:cs typeface="Consolas" charset="0"/>
              </a:rPr>
              <a:t>&lt;Key, Value&gt; </a:t>
            </a:r>
            <a:r>
              <a:rPr lang="en-US" b="1" dirty="0" err="1">
                <a:solidFill>
                  <a:srgbClr val="0000C0"/>
                </a:solidFill>
                <a:latin typeface="Consolas" charset="0"/>
                <a:ea typeface="Consolas" charset="0"/>
                <a:cs typeface="Consolas" charset="0"/>
              </a:rPr>
              <a:t>hashMapName</a:t>
            </a:r>
            <a:r>
              <a:rPr lang="en-US" b="1" dirty="0">
                <a:solidFill>
                  <a:srgbClr val="0000C0"/>
                </a:solidFill>
                <a:latin typeface="Consolas" charset="0"/>
                <a:ea typeface="Consolas" charset="0"/>
                <a:cs typeface="Consolas" charset="0"/>
              </a:rPr>
              <a:t> </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new</a:t>
            </a:r>
            <a:r>
              <a:rPr lang="en-US" b="1" dirty="0">
                <a:solidFill>
                  <a:srgbClr val="000000"/>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HashMap</a:t>
            </a:r>
            <a:r>
              <a:rPr lang="en-US" b="1" dirty="0">
                <a:solidFill>
                  <a:srgbClr val="000000"/>
                </a:solidFill>
                <a:latin typeface="Consolas" charset="0"/>
                <a:ea typeface="Consolas" charset="0"/>
                <a:cs typeface="Consolas" charset="0"/>
              </a:rPr>
              <a:t>&lt;Key, Value&gt;();</a:t>
            </a:r>
          </a:p>
        </p:txBody>
      </p:sp>
      <p:sp>
        <p:nvSpPr>
          <p:cNvPr id="8" name="Rectangle 7"/>
          <p:cNvSpPr/>
          <p:nvPr/>
        </p:nvSpPr>
        <p:spPr>
          <a:xfrm>
            <a:off x="343438" y="2560625"/>
            <a:ext cx="8684651" cy="3693319"/>
          </a:xfrm>
          <a:prstGeom prst="rect">
            <a:avLst/>
          </a:prstGeom>
        </p:spPr>
        <p:txBody>
          <a:bodyPr wrap="square">
            <a:spAutoFit/>
          </a:bodyPr>
          <a:lstStyle/>
          <a:p>
            <a:r>
              <a:rPr lang="en-US" b="1" dirty="0">
                <a:solidFill>
                  <a:srgbClr val="7F0055"/>
                </a:solidFill>
                <a:latin typeface="Consolas" charset="0"/>
                <a:ea typeface="Consolas" charset="0"/>
                <a:cs typeface="Consolas" charset="0"/>
              </a:rPr>
              <a:t>public</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class</a:t>
            </a:r>
            <a:r>
              <a:rPr lang="en-US" b="1" dirty="0">
                <a:solidFill>
                  <a:srgbClr val="000000"/>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FileManager</a:t>
            </a:r>
            <a:r>
              <a:rPr lang="en-US" b="1" dirty="0">
                <a:solidFill>
                  <a:srgbClr val="000000"/>
                </a:solidFill>
                <a:latin typeface="Consolas" charset="0"/>
                <a:ea typeface="Consolas" charset="0"/>
                <a:cs typeface="Consolas" charset="0"/>
              </a:rPr>
              <a:t> {</a:t>
            </a:r>
          </a:p>
          <a:p>
            <a:endParaRPr lang="en-US" dirty="0">
              <a:solidFill>
                <a:prstClr val="black"/>
              </a:solidFill>
              <a:latin typeface="Consolas" charset="0"/>
              <a:ea typeface="Consolas" charset="0"/>
              <a:cs typeface="Consolas" charset="0"/>
            </a:endParaRPr>
          </a:p>
          <a:p>
            <a:r>
              <a:rPr lang="en-US"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private</a:t>
            </a:r>
            <a:r>
              <a:rPr lang="en-US" b="1" dirty="0">
                <a:solidFill>
                  <a:srgbClr val="000000"/>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HashMap</a:t>
            </a:r>
            <a:r>
              <a:rPr lang="en-US" b="1" dirty="0">
                <a:solidFill>
                  <a:srgbClr val="000000"/>
                </a:solidFill>
                <a:latin typeface="Consolas" charset="0"/>
                <a:ea typeface="Consolas" charset="0"/>
                <a:cs typeface="Consolas" charset="0"/>
              </a:rPr>
              <a:t>&lt;String, File&gt; </a:t>
            </a:r>
            <a:r>
              <a:rPr lang="en-US" b="1" dirty="0" err="1">
                <a:solidFill>
                  <a:srgbClr val="0000C0"/>
                </a:solidFill>
                <a:latin typeface="Consolas" charset="0"/>
                <a:ea typeface="Consolas" charset="0"/>
                <a:cs typeface="Consolas" charset="0"/>
              </a:rPr>
              <a:t>fileMapping</a:t>
            </a:r>
            <a:r>
              <a:rPr lang="en-US" b="1" dirty="0">
                <a:solidFill>
                  <a:srgbClr val="000000"/>
                </a:solidFill>
                <a:latin typeface="Consolas" charset="0"/>
                <a:ea typeface="Consolas" charset="0"/>
                <a:cs typeface="Consolas" charset="0"/>
              </a:rPr>
              <a:t>;</a:t>
            </a:r>
          </a:p>
          <a:p>
            <a:r>
              <a:rPr lang="en-US"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private</a:t>
            </a:r>
            <a:r>
              <a:rPr lang="en-US" b="1" dirty="0">
                <a:solidFill>
                  <a:srgbClr val="000000"/>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HashMap</a:t>
            </a:r>
            <a:r>
              <a:rPr lang="en-US" b="1" dirty="0">
                <a:solidFill>
                  <a:srgbClr val="000000"/>
                </a:solidFill>
                <a:latin typeface="Consolas" charset="0"/>
                <a:ea typeface="Consolas" charset="0"/>
                <a:cs typeface="Consolas" charset="0"/>
              </a:rPr>
              <a:t>&lt;String, Folder&gt; </a:t>
            </a:r>
            <a:r>
              <a:rPr lang="en-US" b="1" dirty="0" err="1">
                <a:solidFill>
                  <a:srgbClr val="0000C0"/>
                </a:solidFill>
                <a:latin typeface="Consolas" charset="0"/>
                <a:ea typeface="Consolas" charset="0"/>
                <a:cs typeface="Consolas" charset="0"/>
              </a:rPr>
              <a:t>folderMapping</a:t>
            </a:r>
            <a:r>
              <a:rPr lang="en-US" b="1" dirty="0">
                <a:solidFill>
                  <a:srgbClr val="000000"/>
                </a:solidFill>
                <a:latin typeface="Consolas" charset="0"/>
                <a:ea typeface="Consolas" charset="0"/>
                <a:cs typeface="Consolas" charset="0"/>
              </a:rPr>
              <a:t>;</a:t>
            </a:r>
          </a:p>
          <a:p>
            <a:r>
              <a:rPr lang="en-US"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private</a:t>
            </a:r>
            <a:r>
              <a:rPr lang="en-US" b="1" dirty="0">
                <a:solidFill>
                  <a:srgbClr val="000000"/>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ArrayList</a:t>
            </a:r>
            <a:r>
              <a:rPr lang="en-US" b="1" dirty="0">
                <a:solidFill>
                  <a:srgbClr val="000000"/>
                </a:solidFill>
                <a:latin typeface="Consolas" charset="0"/>
                <a:ea typeface="Consolas" charset="0"/>
                <a:cs typeface="Consolas" charset="0"/>
              </a:rPr>
              <a:t>&lt;Folder&gt; </a:t>
            </a:r>
            <a:r>
              <a:rPr lang="en-US" b="1" dirty="0" err="1">
                <a:solidFill>
                  <a:srgbClr val="0000C0"/>
                </a:solidFill>
                <a:latin typeface="Consolas" charset="0"/>
                <a:ea typeface="Consolas" charset="0"/>
                <a:cs typeface="Consolas" charset="0"/>
              </a:rPr>
              <a:t>listOfFolders</a:t>
            </a:r>
            <a:r>
              <a:rPr lang="en-US" b="1" dirty="0">
                <a:solidFill>
                  <a:srgbClr val="000000"/>
                </a:solidFill>
                <a:latin typeface="Consolas" charset="0"/>
                <a:ea typeface="Consolas" charset="0"/>
                <a:cs typeface="Consolas" charset="0"/>
              </a:rPr>
              <a:t>;</a:t>
            </a:r>
          </a:p>
          <a:p>
            <a:endParaRPr lang="en-US" dirty="0">
              <a:solidFill>
                <a:prstClr val="black"/>
              </a:solidFill>
              <a:latin typeface="Consolas" charset="0"/>
              <a:ea typeface="Consolas" charset="0"/>
              <a:cs typeface="Consolas" charset="0"/>
            </a:endParaRPr>
          </a:p>
          <a:p>
            <a:r>
              <a:rPr lang="en-US"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public</a:t>
            </a:r>
            <a:r>
              <a:rPr lang="en-US" b="1" dirty="0">
                <a:solidFill>
                  <a:srgbClr val="000000"/>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FileManager</a:t>
            </a:r>
            <a:r>
              <a:rPr lang="en-US" b="1" dirty="0">
                <a:solidFill>
                  <a:srgbClr val="000000"/>
                </a:solidFill>
                <a:latin typeface="Consolas" charset="0"/>
                <a:ea typeface="Consolas" charset="0"/>
                <a:cs typeface="Consolas" charset="0"/>
              </a:rPr>
              <a:t>() {</a:t>
            </a:r>
          </a:p>
          <a:p>
            <a:r>
              <a:rPr lang="en-US" dirty="0">
                <a:solidFill>
                  <a:srgbClr val="000000"/>
                </a:solidFill>
                <a:latin typeface="Consolas" charset="0"/>
                <a:ea typeface="Consolas" charset="0"/>
                <a:cs typeface="Consolas" charset="0"/>
              </a:rPr>
              <a:t>        </a:t>
            </a:r>
            <a:r>
              <a:rPr lang="en-US" b="1" dirty="0" err="1">
                <a:solidFill>
                  <a:srgbClr val="7F0055"/>
                </a:solidFill>
                <a:latin typeface="Consolas" charset="0"/>
                <a:ea typeface="Consolas" charset="0"/>
                <a:cs typeface="Consolas" charset="0"/>
              </a:rPr>
              <a:t>this</a:t>
            </a:r>
            <a:r>
              <a:rPr lang="en-US" b="1" dirty="0" err="1">
                <a:solidFill>
                  <a:srgbClr val="000000"/>
                </a:solidFill>
                <a:latin typeface="Consolas" charset="0"/>
                <a:ea typeface="Consolas" charset="0"/>
                <a:cs typeface="Consolas" charset="0"/>
              </a:rPr>
              <a:t>.</a:t>
            </a:r>
            <a:r>
              <a:rPr lang="en-US" b="1" dirty="0" err="1">
                <a:solidFill>
                  <a:srgbClr val="0000C0"/>
                </a:solidFill>
                <a:latin typeface="Consolas" charset="0"/>
                <a:ea typeface="Consolas" charset="0"/>
                <a:cs typeface="Consolas" charset="0"/>
              </a:rPr>
              <a:t>fileMapping</a:t>
            </a:r>
            <a:r>
              <a:rPr lang="en-US" b="1" dirty="0">
                <a:solidFill>
                  <a:srgbClr val="000000"/>
                </a:solidFill>
                <a:latin typeface="Consolas" charset="0"/>
                <a:ea typeface="Consolas" charset="0"/>
                <a:cs typeface="Consolas" charset="0"/>
              </a:rPr>
              <a:t> = </a:t>
            </a:r>
            <a:r>
              <a:rPr lang="en-US" b="1" dirty="0">
                <a:solidFill>
                  <a:srgbClr val="7F0055"/>
                </a:solidFill>
                <a:latin typeface="Consolas" charset="0"/>
                <a:ea typeface="Consolas" charset="0"/>
                <a:cs typeface="Consolas" charset="0"/>
              </a:rPr>
              <a:t>new</a:t>
            </a:r>
            <a:r>
              <a:rPr lang="en-US" b="1" dirty="0">
                <a:solidFill>
                  <a:srgbClr val="000000"/>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HashMap</a:t>
            </a:r>
            <a:r>
              <a:rPr lang="en-US" b="1" dirty="0">
                <a:solidFill>
                  <a:srgbClr val="000000"/>
                </a:solidFill>
                <a:latin typeface="Consolas" charset="0"/>
                <a:ea typeface="Consolas" charset="0"/>
                <a:cs typeface="Consolas" charset="0"/>
              </a:rPr>
              <a:t>&lt;String, File&gt;();</a:t>
            </a:r>
          </a:p>
          <a:p>
            <a:r>
              <a:rPr lang="en-US" dirty="0">
                <a:solidFill>
                  <a:srgbClr val="000000"/>
                </a:solidFill>
                <a:latin typeface="Consolas" charset="0"/>
                <a:ea typeface="Consolas" charset="0"/>
                <a:cs typeface="Consolas" charset="0"/>
              </a:rPr>
              <a:t>        </a:t>
            </a:r>
            <a:r>
              <a:rPr lang="en-US" b="1" dirty="0" err="1">
                <a:solidFill>
                  <a:srgbClr val="7F0055"/>
                </a:solidFill>
                <a:latin typeface="Consolas" charset="0"/>
                <a:ea typeface="Consolas" charset="0"/>
                <a:cs typeface="Consolas" charset="0"/>
              </a:rPr>
              <a:t>this</a:t>
            </a:r>
            <a:r>
              <a:rPr lang="en-US" b="1" dirty="0" err="1">
                <a:solidFill>
                  <a:srgbClr val="000000"/>
                </a:solidFill>
                <a:latin typeface="Consolas" charset="0"/>
                <a:ea typeface="Consolas" charset="0"/>
                <a:cs typeface="Consolas" charset="0"/>
              </a:rPr>
              <a:t>.</a:t>
            </a:r>
            <a:r>
              <a:rPr lang="en-US" b="1" dirty="0" err="1">
                <a:solidFill>
                  <a:srgbClr val="0000C0"/>
                </a:solidFill>
                <a:latin typeface="Consolas" charset="0"/>
                <a:ea typeface="Consolas" charset="0"/>
                <a:cs typeface="Consolas" charset="0"/>
              </a:rPr>
              <a:t>folderMapping</a:t>
            </a:r>
            <a:r>
              <a:rPr lang="en-US" b="1" dirty="0">
                <a:solidFill>
                  <a:srgbClr val="000000"/>
                </a:solidFill>
                <a:latin typeface="Consolas" charset="0"/>
                <a:ea typeface="Consolas" charset="0"/>
                <a:cs typeface="Consolas" charset="0"/>
              </a:rPr>
              <a:t> = </a:t>
            </a:r>
            <a:r>
              <a:rPr lang="en-US" b="1" dirty="0">
                <a:solidFill>
                  <a:srgbClr val="7F0055"/>
                </a:solidFill>
                <a:latin typeface="Consolas" charset="0"/>
                <a:ea typeface="Consolas" charset="0"/>
                <a:cs typeface="Consolas" charset="0"/>
              </a:rPr>
              <a:t>new</a:t>
            </a:r>
            <a:r>
              <a:rPr lang="en-US" b="1" dirty="0">
                <a:solidFill>
                  <a:srgbClr val="000000"/>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HashMap</a:t>
            </a:r>
            <a:r>
              <a:rPr lang="en-US" b="1" dirty="0">
                <a:solidFill>
                  <a:srgbClr val="000000"/>
                </a:solidFill>
                <a:latin typeface="Consolas" charset="0"/>
                <a:ea typeface="Consolas" charset="0"/>
                <a:cs typeface="Consolas" charset="0"/>
              </a:rPr>
              <a:t>&lt;String, Folder&gt;();</a:t>
            </a:r>
          </a:p>
          <a:p>
            <a:r>
              <a:rPr lang="en-US" dirty="0">
                <a:solidFill>
                  <a:srgbClr val="000000"/>
                </a:solidFill>
                <a:latin typeface="Consolas" charset="0"/>
                <a:ea typeface="Consolas" charset="0"/>
                <a:cs typeface="Consolas" charset="0"/>
              </a:rPr>
              <a:t>        </a:t>
            </a:r>
            <a:r>
              <a:rPr lang="en-US" b="1" dirty="0" err="1">
                <a:solidFill>
                  <a:srgbClr val="7F0055"/>
                </a:solidFill>
                <a:latin typeface="Consolas" charset="0"/>
                <a:ea typeface="Consolas" charset="0"/>
                <a:cs typeface="Consolas" charset="0"/>
              </a:rPr>
              <a:t>this</a:t>
            </a:r>
            <a:r>
              <a:rPr lang="en-US" b="1" dirty="0" err="1">
                <a:solidFill>
                  <a:srgbClr val="000000"/>
                </a:solidFill>
                <a:latin typeface="Consolas" charset="0"/>
                <a:ea typeface="Consolas" charset="0"/>
                <a:cs typeface="Consolas" charset="0"/>
              </a:rPr>
              <a:t>.</a:t>
            </a:r>
            <a:r>
              <a:rPr lang="en-US" b="1" dirty="0" err="1">
                <a:solidFill>
                  <a:srgbClr val="0000C0"/>
                </a:solidFill>
                <a:latin typeface="Consolas" charset="0"/>
                <a:ea typeface="Consolas" charset="0"/>
                <a:cs typeface="Consolas" charset="0"/>
              </a:rPr>
              <a:t>listOfFolders</a:t>
            </a:r>
            <a:r>
              <a:rPr lang="en-US" b="1" dirty="0">
                <a:solidFill>
                  <a:srgbClr val="000000"/>
                </a:solidFill>
                <a:latin typeface="Consolas" charset="0"/>
                <a:ea typeface="Consolas" charset="0"/>
                <a:cs typeface="Consolas" charset="0"/>
              </a:rPr>
              <a:t> = </a:t>
            </a:r>
            <a:r>
              <a:rPr lang="en-US" b="1" dirty="0">
                <a:solidFill>
                  <a:srgbClr val="7F0055"/>
                </a:solidFill>
                <a:latin typeface="Consolas" charset="0"/>
                <a:ea typeface="Consolas" charset="0"/>
                <a:cs typeface="Consolas" charset="0"/>
              </a:rPr>
              <a:t>new</a:t>
            </a:r>
            <a:r>
              <a:rPr lang="en-US" b="1" dirty="0">
                <a:solidFill>
                  <a:srgbClr val="000000"/>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ArrayList</a:t>
            </a:r>
            <a:r>
              <a:rPr lang="en-US" b="1" dirty="0">
                <a:solidFill>
                  <a:srgbClr val="000000"/>
                </a:solidFill>
                <a:latin typeface="Consolas" charset="0"/>
                <a:ea typeface="Consolas" charset="0"/>
                <a:cs typeface="Consolas" charset="0"/>
              </a:rPr>
              <a:t>&lt;Folder&gt;();</a:t>
            </a:r>
          </a:p>
          <a:p>
            <a:r>
              <a:rPr lang="en-US" dirty="0">
                <a:solidFill>
                  <a:srgbClr val="000000"/>
                </a:solidFill>
                <a:latin typeface="Consolas" charset="0"/>
                <a:ea typeface="Consolas" charset="0"/>
                <a:cs typeface="Consolas" charset="0"/>
              </a:rPr>
              <a:t>    }</a:t>
            </a:r>
          </a:p>
          <a:p>
            <a:r>
              <a:rPr lang="en-US" dirty="0">
                <a:solidFill>
                  <a:srgbClr val="000000"/>
                </a:solidFill>
                <a:latin typeface="Consolas" charset="0"/>
                <a:ea typeface="Consolas" charset="0"/>
                <a:cs typeface="Consolas" charset="0"/>
              </a:rPr>
              <a:t>    </a:t>
            </a:r>
            <a:r>
              <a:rPr lang="is-IS" dirty="0">
                <a:solidFill>
                  <a:srgbClr val="000000"/>
                </a:solidFill>
                <a:latin typeface="Consolas" charset="0"/>
                <a:ea typeface="Consolas" charset="0"/>
                <a:cs typeface="Consolas" charset="0"/>
              </a:rPr>
              <a:t>… //etc.</a:t>
            </a:r>
            <a:endParaRPr lang="en-US" dirty="0">
              <a:solidFill>
                <a:srgbClr val="000000"/>
              </a:solidFill>
              <a:latin typeface="Consolas" charset="0"/>
              <a:ea typeface="Consolas" charset="0"/>
              <a:cs typeface="Consolas" charset="0"/>
            </a:endParaRPr>
          </a:p>
          <a:p>
            <a:r>
              <a:rPr lang="en-US" dirty="0">
                <a:solidFill>
                  <a:srgbClr val="000000"/>
                </a:solidFill>
                <a:latin typeface="Consolas" charset="0"/>
                <a:ea typeface="Consolas" charset="0"/>
                <a:cs typeface="Consolas" charset="0"/>
              </a:rPr>
              <a:t>}</a:t>
            </a:r>
            <a:endParaRPr lang="en-US" dirty="0">
              <a:solidFill>
                <a:prstClr val="black"/>
              </a:solidFill>
              <a:latin typeface="Consolas" charset="0"/>
              <a:ea typeface="Consolas" charset="0"/>
              <a:cs typeface="Consolas" charset="0"/>
            </a:endParaRPr>
          </a:p>
        </p:txBody>
      </p:sp>
      <p:sp>
        <p:nvSpPr>
          <p:cNvPr id="9" name="Rectangle 8"/>
          <p:cNvSpPr/>
          <p:nvPr/>
        </p:nvSpPr>
        <p:spPr>
          <a:xfrm>
            <a:off x="4306430" y="393923"/>
            <a:ext cx="1972735" cy="465666"/>
          </a:xfrm>
          <a:prstGeom prst="rect">
            <a:avLst/>
          </a:prstGeom>
          <a:solidFill>
            <a:schemeClr val="accent4">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err="1">
                <a:solidFill>
                  <a:prstClr val="white"/>
                </a:solidFill>
              </a:rPr>
              <a:t>FileManager</a:t>
            </a:r>
            <a:endParaRPr lang="en-US" sz="2400" dirty="0">
              <a:solidFill>
                <a:prstClr val="white"/>
              </a:solidFill>
            </a:endParaRPr>
          </a:p>
        </p:txBody>
      </p:sp>
      <p:sp>
        <p:nvSpPr>
          <p:cNvPr id="10" name="CustomShape 2"/>
          <p:cNvSpPr/>
          <p:nvPr/>
        </p:nvSpPr>
        <p:spPr>
          <a:xfrm>
            <a:off x="2547083" y="6327189"/>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a:solidFill>
                  <a:prstClr val="white"/>
                </a:solidFill>
                <a:uFill>
                  <a:solidFill>
                    <a:srgbClr val="FFFFFF"/>
                  </a:solidFill>
                </a:uFill>
                <a:latin typeface="Calibri Light" panose="020F0302020204030204"/>
              </a:rPr>
              <a:t>File</a:t>
            </a:r>
            <a:endParaRPr sz="1400" dirty="0">
              <a:solidFill>
                <a:prstClr val="white"/>
              </a:solidFill>
              <a:latin typeface="Calibri Light" panose="020F0302020204030204"/>
            </a:endParaRPr>
          </a:p>
        </p:txBody>
      </p:sp>
      <p:sp>
        <p:nvSpPr>
          <p:cNvPr id="6" name="Slide Number Placeholder 5"/>
          <p:cNvSpPr>
            <a:spLocks noGrp="1"/>
          </p:cNvSpPr>
          <p:nvPr>
            <p:ph type="sldNum" sz="quarter" idx="12"/>
          </p:nvPr>
        </p:nvSpPr>
        <p:spPr/>
        <p:txBody>
          <a:bodyPr/>
          <a:lstStyle/>
          <a:p>
            <a:fld id="{835E20A1-CA8B-C44B-AF3A-EA9FF10691F4}" type="slidenum">
              <a:rPr lang="en-US" smtClean="0"/>
              <a:pPr/>
              <a:t>12</a:t>
            </a:fld>
            <a:endParaRPr lang="en-US"/>
          </a:p>
        </p:txBody>
      </p:sp>
    </p:spTree>
    <p:extLst>
      <p:ext uri="{BB962C8B-B14F-4D97-AF65-F5344CB8AC3E}">
        <p14:creationId xmlns:p14="http://schemas.microsoft.com/office/powerpoint/2010/main" val="117719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8941" y="962629"/>
            <a:ext cx="8474298" cy="112374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2" name="Rectangle 1"/>
          <p:cNvSpPr/>
          <p:nvPr/>
        </p:nvSpPr>
        <p:spPr>
          <a:xfrm>
            <a:off x="322986" y="729796"/>
            <a:ext cx="4158862" cy="465666"/>
          </a:xfrm>
          <a:prstGeom prst="rect">
            <a:avLst/>
          </a:prstGeom>
          <a:solidFill>
            <a:schemeClr val="accent4">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a:solidFill>
                  <a:prstClr val="white"/>
                </a:solidFill>
              </a:rPr>
              <a:t>Adding a Key-Value Mapping</a:t>
            </a:r>
            <a:endParaRPr lang="en-US" sz="2400" dirty="0">
              <a:solidFill>
                <a:prstClr val="white"/>
              </a:solidFill>
            </a:endParaRPr>
          </a:p>
        </p:txBody>
      </p:sp>
      <p:sp>
        <p:nvSpPr>
          <p:cNvPr id="4" name="Rectangle 3"/>
          <p:cNvSpPr/>
          <p:nvPr/>
        </p:nvSpPr>
        <p:spPr>
          <a:xfrm>
            <a:off x="1477851" y="1456252"/>
            <a:ext cx="6007994" cy="400110"/>
          </a:xfrm>
          <a:prstGeom prst="rect">
            <a:avLst/>
          </a:prstGeom>
        </p:spPr>
        <p:txBody>
          <a:bodyPr wrap="square">
            <a:spAutoFit/>
          </a:bodyPr>
          <a:lstStyle/>
          <a:p>
            <a:r>
              <a:rPr lang="en-US" sz="2000" dirty="0" err="1">
                <a:solidFill>
                  <a:srgbClr val="0000C0"/>
                </a:solidFill>
                <a:highlight>
                  <a:srgbClr val="E8F2FE"/>
                </a:highlight>
                <a:latin typeface="Consolas" charset="0"/>
                <a:ea typeface="Consolas" charset="0"/>
                <a:cs typeface="Consolas" charset="0"/>
              </a:rPr>
              <a:t>folderMapping</a:t>
            </a:r>
            <a:r>
              <a:rPr lang="en-US" sz="2000" dirty="0" err="1">
                <a:solidFill>
                  <a:srgbClr val="000000"/>
                </a:solidFill>
                <a:highlight>
                  <a:srgbClr val="E8F2FE"/>
                </a:highlight>
                <a:latin typeface="Consolas" charset="0"/>
                <a:ea typeface="Consolas" charset="0"/>
                <a:cs typeface="Consolas" charset="0"/>
              </a:rPr>
              <a:t>.put</a:t>
            </a:r>
            <a:r>
              <a:rPr lang="en-US" sz="2000" dirty="0">
                <a:solidFill>
                  <a:srgbClr val="000000"/>
                </a:solidFill>
                <a:highlight>
                  <a:srgbClr val="E8F2FE"/>
                </a:highlight>
                <a:latin typeface="Consolas" charset="0"/>
                <a:ea typeface="Consolas" charset="0"/>
                <a:cs typeface="Consolas" charset="0"/>
              </a:rPr>
              <a:t>(</a:t>
            </a:r>
            <a:r>
              <a:rPr lang="en-US" sz="2000" dirty="0" err="1">
                <a:solidFill>
                  <a:srgbClr val="6A3E3E"/>
                </a:solidFill>
                <a:highlight>
                  <a:srgbClr val="E8F2FE"/>
                </a:highlight>
                <a:latin typeface="Consolas" charset="0"/>
                <a:ea typeface="Consolas" charset="0"/>
                <a:cs typeface="Consolas" charset="0"/>
              </a:rPr>
              <a:t>folderName</a:t>
            </a:r>
            <a:r>
              <a:rPr lang="en-US" sz="2000" dirty="0">
                <a:solidFill>
                  <a:srgbClr val="000000"/>
                </a:solidFill>
                <a:highlight>
                  <a:srgbClr val="E8F2FE"/>
                </a:highlight>
                <a:latin typeface="Consolas" charset="0"/>
                <a:ea typeface="Consolas" charset="0"/>
                <a:cs typeface="Consolas" charset="0"/>
              </a:rPr>
              <a:t>, </a:t>
            </a:r>
            <a:r>
              <a:rPr lang="en-US" sz="2000" dirty="0" err="1">
                <a:solidFill>
                  <a:srgbClr val="6A3E3E"/>
                </a:solidFill>
                <a:highlight>
                  <a:srgbClr val="E8F2FE"/>
                </a:highlight>
                <a:latin typeface="Consolas" charset="0"/>
                <a:ea typeface="Consolas" charset="0"/>
                <a:cs typeface="Consolas" charset="0"/>
              </a:rPr>
              <a:t>newFolder</a:t>
            </a:r>
            <a:r>
              <a:rPr lang="en-US" sz="2000" dirty="0">
                <a:solidFill>
                  <a:srgbClr val="000000"/>
                </a:solidFill>
                <a:highlight>
                  <a:srgbClr val="E8F2FE"/>
                </a:highlight>
                <a:latin typeface="Consolas" charset="0"/>
                <a:ea typeface="Consolas" charset="0"/>
                <a:cs typeface="Consolas" charset="0"/>
              </a:rPr>
              <a:t>);</a:t>
            </a:r>
            <a:endParaRPr lang="en-US" sz="2000" dirty="0">
              <a:solidFill>
                <a:prstClr val="black"/>
              </a:solidFill>
              <a:latin typeface="Consolas" charset="0"/>
              <a:ea typeface="Consolas" charset="0"/>
              <a:cs typeface="Consolas" charset="0"/>
            </a:endParaRPr>
          </a:p>
        </p:txBody>
      </p:sp>
      <p:sp>
        <p:nvSpPr>
          <p:cNvPr id="5" name="Rectangle 4"/>
          <p:cNvSpPr/>
          <p:nvPr/>
        </p:nvSpPr>
        <p:spPr>
          <a:xfrm>
            <a:off x="218941" y="3368833"/>
            <a:ext cx="8474298" cy="112374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6" name="Rectangle 5"/>
          <p:cNvSpPr/>
          <p:nvPr/>
        </p:nvSpPr>
        <p:spPr>
          <a:xfrm>
            <a:off x="322986" y="3136000"/>
            <a:ext cx="4158862" cy="465666"/>
          </a:xfrm>
          <a:prstGeom prst="rect">
            <a:avLst/>
          </a:prstGeom>
          <a:solidFill>
            <a:schemeClr val="accent4">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a:solidFill>
                  <a:prstClr val="white"/>
                </a:solidFill>
              </a:rPr>
              <a:t>Value Retrieval using a Key</a:t>
            </a:r>
          </a:p>
        </p:txBody>
      </p:sp>
      <p:sp>
        <p:nvSpPr>
          <p:cNvPr id="7" name="Rectangle 6"/>
          <p:cNvSpPr/>
          <p:nvPr/>
        </p:nvSpPr>
        <p:spPr>
          <a:xfrm>
            <a:off x="672503" y="3787924"/>
            <a:ext cx="8175283" cy="677108"/>
          </a:xfrm>
          <a:prstGeom prst="rect">
            <a:avLst/>
          </a:prstGeom>
        </p:spPr>
        <p:txBody>
          <a:bodyPr wrap="square">
            <a:spAutoFit/>
          </a:bodyPr>
          <a:lstStyle/>
          <a:p>
            <a:r>
              <a:rPr lang="en-US" sz="2000" dirty="0">
                <a:solidFill>
                  <a:srgbClr val="000000"/>
                </a:solidFill>
                <a:latin typeface="Consolas" charset="0"/>
                <a:ea typeface="Consolas" charset="0"/>
                <a:cs typeface="Consolas" charset="0"/>
              </a:rPr>
              <a:t>Folder </a:t>
            </a:r>
            <a:r>
              <a:rPr lang="en-US" sz="2000" dirty="0" err="1">
                <a:solidFill>
                  <a:srgbClr val="6A3E3E"/>
                </a:solidFill>
                <a:latin typeface="Consolas" charset="0"/>
                <a:ea typeface="Consolas" charset="0"/>
                <a:cs typeface="Consolas" charset="0"/>
              </a:rPr>
              <a:t>retrievedFolder</a:t>
            </a:r>
            <a:r>
              <a:rPr lang="en-US" sz="2000" dirty="0">
                <a:solidFill>
                  <a:srgbClr val="6A3E3E"/>
                </a:solidFill>
                <a:latin typeface="Consolas" charset="0"/>
                <a:ea typeface="Consolas" charset="0"/>
                <a:cs typeface="Consolas" charset="0"/>
              </a:rPr>
              <a:t> </a:t>
            </a:r>
            <a:r>
              <a:rPr lang="en-US" sz="2000" dirty="0">
                <a:solidFill>
                  <a:srgbClr val="000000"/>
                </a:solidFill>
                <a:latin typeface="Consolas" charset="0"/>
                <a:ea typeface="Consolas" charset="0"/>
                <a:cs typeface="Consolas" charset="0"/>
              </a:rPr>
              <a:t>= </a:t>
            </a:r>
            <a:r>
              <a:rPr lang="en-US" sz="2000" dirty="0" err="1">
                <a:solidFill>
                  <a:srgbClr val="0000C0"/>
                </a:solidFill>
                <a:latin typeface="Consolas" charset="0"/>
                <a:ea typeface="Consolas" charset="0"/>
                <a:cs typeface="Consolas" charset="0"/>
              </a:rPr>
              <a:t>folderMapping</a:t>
            </a:r>
            <a:r>
              <a:rPr lang="en-US" sz="2000" dirty="0" err="1">
                <a:solidFill>
                  <a:srgbClr val="000000"/>
                </a:solidFill>
                <a:latin typeface="Consolas" charset="0"/>
                <a:ea typeface="Consolas" charset="0"/>
                <a:cs typeface="Consolas" charset="0"/>
              </a:rPr>
              <a:t>.get</a:t>
            </a:r>
            <a:r>
              <a:rPr lang="en-US" sz="2000" dirty="0">
                <a:solidFill>
                  <a:srgbClr val="000000"/>
                </a:solidFill>
                <a:latin typeface="Consolas" charset="0"/>
                <a:ea typeface="Consolas" charset="0"/>
                <a:cs typeface="Consolas" charset="0"/>
              </a:rPr>
              <a:t>(</a:t>
            </a:r>
            <a:r>
              <a:rPr lang="en-US" sz="2000" dirty="0" err="1">
                <a:solidFill>
                  <a:srgbClr val="6A3E3E"/>
                </a:solidFill>
                <a:latin typeface="Consolas" charset="0"/>
                <a:ea typeface="Consolas" charset="0"/>
                <a:cs typeface="Consolas" charset="0"/>
              </a:rPr>
              <a:t>folderName</a:t>
            </a:r>
            <a:r>
              <a:rPr lang="en-US" sz="2000" dirty="0">
                <a:solidFill>
                  <a:srgbClr val="000000"/>
                </a:solidFill>
                <a:latin typeface="Consolas" charset="0"/>
                <a:ea typeface="Consolas" charset="0"/>
                <a:cs typeface="Consolas" charset="0"/>
              </a:rPr>
              <a:t>);</a:t>
            </a:r>
          </a:p>
          <a:p>
            <a:r>
              <a:rPr lang="en-US" dirty="0">
                <a:solidFill>
                  <a:srgbClr val="000000"/>
                </a:solidFill>
                <a:latin typeface="Monaco" charset="0"/>
              </a:rPr>
              <a:t>		</a:t>
            </a:r>
            <a:endParaRPr lang="en-US" dirty="0">
              <a:solidFill>
                <a:prstClr val="black"/>
              </a:solidFill>
            </a:endParaRPr>
          </a:p>
        </p:txBody>
      </p:sp>
      <p:sp>
        <p:nvSpPr>
          <p:cNvPr id="8" name="Rectangle 7"/>
          <p:cNvSpPr/>
          <p:nvPr/>
        </p:nvSpPr>
        <p:spPr>
          <a:xfrm>
            <a:off x="517956" y="2378354"/>
            <a:ext cx="7927783" cy="465666"/>
          </a:xfrm>
          <a:prstGeom prst="rect">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err="1">
                <a:solidFill>
                  <a:prstClr val="white"/>
                </a:solidFill>
              </a:rPr>
              <a:t>folderName</a:t>
            </a:r>
            <a:r>
              <a:rPr lang="en-US" sz="2400" dirty="0">
                <a:solidFill>
                  <a:prstClr val="white"/>
                </a:solidFill>
              </a:rPr>
              <a:t> is a String while </a:t>
            </a:r>
            <a:r>
              <a:rPr lang="en-US" sz="2400" dirty="0" err="1">
                <a:solidFill>
                  <a:prstClr val="white"/>
                </a:solidFill>
              </a:rPr>
              <a:t>newFolder</a:t>
            </a:r>
            <a:r>
              <a:rPr lang="en-US" sz="2400" dirty="0">
                <a:solidFill>
                  <a:prstClr val="white"/>
                </a:solidFill>
              </a:rPr>
              <a:t> is a Folder</a:t>
            </a:r>
          </a:p>
        </p:txBody>
      </p:sp>
      <p:sp>
        <p:nvSpPr>
          <p:cNvPr id="9" name="Rectangle 8"/>
          <p:cNvSpPr/>
          <p:nvPr/>
        </p:nvSpPr>
        <p:spPr>
          <a:xfrm>
            <a:off x="492198" y="4889703"/>
            <a:ext cx="7927783" cy="867150"/>
          </a:xfrm>
          <a:prstGeom prst="rect">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err="1">
                <a:solidFill>
                  <a:prstClr val="white"/>
                </a:solidFill>
              </a:rPr>
              <a:t>folderName</a:t>
            </a:r>
            <a:r>
              <a:rPr lang="en-US" sz="2400" dirty="0">
                <a:solidFill>
                  <a:prstClr val="white"/>
                </a:solidFill>
              </a:rPr>
              <a:t> is a string containing the name of the folder </a:t>
            </a:r>
            <a:r>
              <a:rPr lang="en-US" sz="2400" dirty="0" err="1">
                <a:solidFill>
                  <a:prstClr val="white"/>
                </a:solidFill>
              </a:rPr>
              <a:t>retrievedFolder</a:t>
            </a:r>
            <a:endParaRPr lang="en-US" sz="2400" dirty="0">
              <a:solidFill>
                <a:prstClr val="white"/>
              </a:solidFill>
            </a:endParaRPr>
          </a:p>
        </p:txBody>
      </p:sp>
      <p:sp>
        <p:nvSpPr>
          <p:cNvPr id="11" name="Rectangle 10"/>
          <p:cNvSpPr/>
          <p:nvPr/>
        </p:nvSpPr>
        <p:spPr>
          <a:xfrm>
            <a:off x="1139207" y="6424273"/>
            <a:ext cx="6685280" cy="369332"/>
          </a:xfrm>
          <a:prstGeom prst="rect">
            <a:avLst/>
          </a:prstGeom>
        </p:spPr>
        <p:txBody>
          <a:bodyPr wrap="square">
            <a:spAutoFit/>
          </a:bodyPr>
          <a:lstStyle/>
          <a:p>
            <a:r>
              <a:rPr lang="en-US" dirty="0">
                <a:solidFill>
                  <a:prstClr val="white"/>
                </a:solidFill>
              </a:rPr>
              <a:t>https://</a:t>
            </a:r>
            <a:r>
              <a:rPr lang="en-US" dirty="0" err="1">
                <a:solidFill>
                  <a:prstClr val="white"/>
                </a:solidFill>
              </a:rPr>
              <a:t>docs.oracle.com</a:t>
            </a:r>
            <a:r>
              <a:rPr lang="en-US" dirty="0">
                <a:solidFill>
                  <a:prstClr val="white"/>
                </a:solidFill>
              </a:rPr>
              <a:t>/</a:t>
            </a:r>
            <a:r>
              <a:rPr lang="en-US" dirty="0" err="1">
                <a:solidFill>
                  <a:prstClr val="white"/>
                </a:solidFill>
              </a:rPr>
              <a:t>javase</a:t>
            </a:r>
            <a:r>
              <a:rPr lang="en-US" dirty="0">
                <a:solidFill>
                  <a:prstClr val="white"/>
                </a:solidFill>
              </a:rPr>
              <a:t>/8/docs/</a:t>
            </a:r>
            <a:r>
              <a:rPr lang="en-US" dirty="0" err="1">
                <a:solidFill>
                  <a:prstClr val="white"/>
                </a:solidFill>
              </a:rPr>
              <a:t>api</a:t>
            </a:r>
            <a:r>
              <a:rPr lang="en-US" dirty="0">
                <a:solidFill>
                  <a:prstClr val="white"/>
                </a:solidFill>
              </a:rPr>
              <a:t>/java/</a:t>
            </a:r>
            <a:r>
              <a:rPr lang="en-US" dirty="0" err="1">
                <a:solidFill>
                  <a:prstClr val="white"/>
                </a:solidFill>
              </a:rPr>
              <a:t>util</a:t>
            </a:r>
            <a:r>
              <a:rPr lang="en-US" dirty="0">
                <a:solidFill>
                  <a:prstClr val="white"/>
                </a:solidFill>
              </a:rPr>
              <a:t>/</a:t>
            </a:r>
            <a:r>
              <a:rPr lang="en-US" dirty="0" err="1">
                <a:solidFill>
                  <a:prstClr val="white"/>
                </a:solidFill>
              </a:rPr>
              <a:t>HashMap.html</a:t>
            </a:r>
            <a:endParaRPr lang="en-US" dirty="0">
              <a:solidFill>
                <a:prstClr val="white"/>
              </a:solidFill>
            </a:endParaRPr>
          </a:p>
        </p:txBody>
      </p:sp>
      <p:sp>
        <p:nvSpPr>
          <p:cNvPr id="10" name="Slide Number Placeholder 9"/>
          <p:cNvSpPr>
            <a:spLocks noGrp="1"/>
          </p:cNvSpPr>
          <p:nvPr>
            <p:ph type="sldNum" sz="quarter" idx="12"/>
          </p:nvPr>
        </p:nvSpPr>
        <p:spPr/>
        <p:txBody>
          <a:bodyPr/>
          <a:lstStyle/>
          <a:p>
            <a:fld id="{835E20A1-CA8B-C44B-AF3A-EA9FF10691F4}" type="slidenum">
              <a:rPr lang="en-US" smtClean="0"/>
              <a:pPr/>
              <a:t>13</a:t>
            </a:fld>
            <a:endParaRPr lang="en-US"/>
          </a:p>
        </p:txBody>
      </p:sp>
    </p:spTree>
    <p:extLst>
      <p:ext uri="{BB962C8B-B14F-4D97-AF65-F5344CB8AC3E}">
        <p14:creationId xmlns:p14="http://schemas.microsoft.com/office/powerpoint/2010/main" val="30554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animBg="1"/>
      <p:bldP spid="9"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a:t>2</a:t>
            </a:r>
          </a:p>
        </p:txBody>
      </p:sp>
      <p:sp>
        <p:nvSpPr>
          <p:cNvPr id="4" name="Text Placeholder 3"/>
          <p:cNvSpPr>
            <a:spLocks noGrp="1"/>
          </p:cNvSpPr>
          <p:nvPr>
            <p:ph type="body" sz="half" idx="2"/>
          </p:nvPr>
        </p:nvSpPr>
        <p:spPr/>
        <p:txBody>
          <a:bodyPr>
            <a:normAutofit/>
          </a:bodyPr>
          <a:lstStyle/>
          <a:p>
            <a:r>
              <a:rPr lang="en-US" sz="3600" dirty="0" smtClean="0"/>
              <a:t>Forum</a:t>
            </a:r>
            <a:endParaRPr lang="en-US" sz="3600" dirty="0"/>
          </a:p>
        </p:txBody>
      </p:sp>
      <p:sp>
        <p:nvSpPr>
          <p:cNvPr id="3" name="Slide Number Placeholder 2"/>
          <p:cNvSpPr>
            <a:spLocks noGrp="1"/>
          </p:cNvSpPr>
          <p:nvPr>
            <p:ph type="sldNum" sz="quarter" idx="12"/>
          </p:nvPr>
        </p:nvSpPr>
        <p:spPr/>
        <p:txBody>
          <a:bodyPr/>
          <a:lstStyle/>
          <a:p>
            <a:fld id="{835E20A1-CA8B-C44B-AF3A-EA9FF10691F4}" type="slidenum">
              <a:rPr lang="en-US" smtClean="0"/>
              <a:pPr/>
              <a:t>14</a:t>
            </a:fld>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3859"/>
          <a:stretch/>
        </p:blipFill>
        <p:spPr>
          <a:xfrm>
            <a:off x="0" y="-180923"/>
            <a:ext cx="9144000" cy="5115064"/>
          </a:xfrm>
          <a:prstGeom prst="rect">
            <a:avLst/>
          </a:prstGeom>
        </p:spPr>
      </p:pic>
    </p:spTree>
    <p:extLst>
      <p:ext uri="{BB962C8B-B14F-4D97-AF65-F5344CB8AC3E}">
        <p14:creationId xmlns:p14="http://schemas.microsoft.com/office/powerpoint/2010/main" val="65804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508000" y="765194"/>
            <a:ext cx="8229240" cy="4937400"/>
          </a:xfrm>
          <a:prstGeom prst="rect">
            <a:avLst/>
          </a:prstGeom>
          <a:noFill/>
          <a:ln>
            <a:noFill/>
          </a:ln>
        </p:spPr>
        <p:txBody>
          <a:bodyPr lIns="90000" tIns="45000" rIns="90000" bIns="45000"/>
          <a:lstStyle/>
          <a:p>
            <a:pPr marL="274320" indent="-273960">
              <a:buClr>
                <a:srgbClr val="4F81BD"/>
              </a:buClr>
              <a:buSzPct val="76000"/>
              <a:buFont typeface="Wingdings 3" charset="2"/>
              <a:buChar char=""/>
            </a:pPr>
            <a:r>
              <a:rPr lang="en-US" sz="2800" spc="-1" dirty="0">
                <a:solidFill>
                  <a:srgbClr val="000000"/>
                </a:solidFill>
                <a:uFill>
                  <a:solidFill>
                    <a:srgbClr val="FFFFFF"/>
                  </a:solidFill>
                </a:uFill>
                <a:latin typeface="Calibri Light" panose="020F0302020204030204"/>
              </a:rPr>
              <a:t>Develop a forum and perform the following queries:</a:t>
            </a:r>
          </a:p>
          <a:p>
            <a:pPr marL="360">
              <a:buClr>
                <a:srgbClr val="4F81BD"/>
              </a:buClr>
              <a:buSzPct val="76000"/>
            </a:pPr>
            <a:endParaRPr dirty="0">
              <a:solidFill>
                <a:srgbClr val="000000"/>
              </a:solidFill>
              <a:latin typeface="Calibri Light" panose="020F0302020204030204"/>
            </a:endParaRPr>
          </a:p>
          <a:p>
            <a:pPr marL="811080" indent="-255240">
              <a:buClr>
                <a:srgbClr val="4F81BD"/>
              </a:buClr>
              <a:buSzPct val="76000"/>
              <a:buFont typeface="Arial"/>
              <a:buChar char="•"/>
            </a:pPr>
            <a:r>
              <a:rPr lang="en-US" sz="2400" spc="-1" dirty="0">
                <a:solidFill>
                  <a:srgbClr val="000000"/>
                </a:solidFill>
                <a:uFill>
                  <a:solidFill>
                    <a:srgbClr val="FFFFFF"/>
                  </a:solidFill>
                </a:uFill>
                <a:latin typeface="Calibri Light" panose="020F0302020204030204"/>
              </a:rPr>
              <a:t>User can </a:t>
            </a:r>
            <a:r>
              <a:rPr lang="en-US" sz="2400" spc="-1" dirty="0">
                <a:solidFill>
                  <a:srgbClr val="E48312"/>
                </a:solidFill>
                <a:uFill>
                  <a:solidFill>
                    <a:srgbClr val="FFFFFF"/>
                  </a:solidFill>
                </a:uFill>
                <a:latin typeface="Calibri Light" panose="020F0302020204030204"/>
              </a:rPr>
              <a:t>post a message</a:t>
            </a:r>
            <a:r>
              <a:rPr lang="en-US" sz="2400" spc="-1" dirty="0">
                <a:solidFill>
                  <a:srgbClr val="000000"/>
                </a:solidFill>
                <a:uFill>
                  <a:solidFill>
                    <a:srgbClr val="FFFFFF"/>
                  </a:solidFill>
                </a:uFill>
                <a:latin typeface="Calibri Light" panose="020F0302020204030204"/>
              </a:rPr>
              <a:t> to a thread</a:t>
            </a:r>
          </a:p>
          <a:p>
            <a:pPr marL="555840">
              <a:buClr>
                <a:srgbClr val="4F81BD"/>
              </a:buClr>
              <a:buSzPct val="76000"/>
            </a:pPr>
            <a:endParaRPr lang="en-US" sz="2400" spc="-1" dirty="0">
              <a:solidFill>
                <a:srgbClr val="000000"/>
              </a:solidFill>
              <a:uFill>
                <a:solidFill>
                  <a:srgbClr val="FFFFFF"/>
                </a:solidFill>
              </a:uFill>
              <a:latin typeface="Calibri Light" panose="020F0302020204030204"/>
            </a:endParaRPr>
          </a:p>
          <a:p>
            <a:pPr marL="811080" indent="-255240">
              <a:buClr>
                <a:srgbClr val="4F81BD"/>
              </a:buClr>
              <a:buSzPct val="76000"/>
              <a:buFont typeface="Arial"/>
              <a:buChar char="•"/>
            </a:pPr>
            <a:r>
              <a:rPr lang="en-US" sz="2400" spc="-1" dirty="0">
                <a:solidFill>
                  <a:srgbClr val="000000"/>
                </a:solidFill>
                <a:uFill>
                  <a:solidFill>
                    <a:srgbClr val="FFFFFF"/>
                  </a:solidFill>
                </a:uFill>
                <a:latin typeface="Calibri Light" panose="020F0302020204030204"/>
              </a:rPr>
              <a:t>Count the </a:t>
            </a:r>
            <a:r>
              <a:rPr lang="en-US" sz="2400" spc="-1" dirty="0">
                <a:solidFill>
                  <a:srgbClr val="E48312"/>
                </a:solidFill>
                <a:uFill>
                  <a:solidFill>
                    <a:srgbClr val="FFFFFF"/>
                  </a:solidFill>
                </a:uFill>
                <a:latin typeface="Calibri Light" panose="020F0302020204030204"/>
              </a:rPr>
              <a:t>number of posts across some threads</a:t>
            </a:r>
          </a:p>
          <a:p>
            <a:pPr marL="811080" indent="-255240">
              <a:buClr>
                <a:srgbClr val="4F81BD"/>
              </a:buClr>
              <a:buSzPct val="76000"/>
              <a:buFont typeface="Arial"/>
              <a:buChar char="•"/>
            </a:pPr>
            <a:endParaRPr lang="en-US" sz="2400" spc="-1" dirty="0">
              <a:solidFill>
                <a:srgbClr val="000000"/>
              </a:solidFill>
              <a:uFill>
                <a:solidFill>
                  <a:srgbClr val="FFFFFF"/>
                </a:solidFill>
              </a:uFill>
              <a:latin typeface="Calibri Light" panose="020F0302020204030204"/>
            </a:endParaRPr>
          </a:p>
          <a:p>
            <a:pPr marL="811080" indent="-255240">
              <a:buClr>
                <a:srgbClr val="4F81BD"/>
              </a:buClr>
              <a:buSzPct val="76000"/>
              <a:buFont typeface="Arial"/>
              <a:buChar char="•"/>
            </a:pPr>
            <a:r>
              <a:rPr lang="en-US" sz="2400" spc="-1" dirty="0">
                <a:solidFill>
                  <a:srgbClr val="000000"/>
                </a:solidFill>
                <a:uFill>
                  <a:solidFill>
                    <a:srgbClr val="FFFFFF"/>
                  </a:solidFill>
                </a:uFill>
                <a:latin typeface="Calibri Light" panose="020F0302020204030204"/>
              </a:rPr>
              <a:t>Count the </a:t>
            </a:r>
            <a:r>
              <a:rPr lang="en-US" sz="2400" spc="-1" dirty="0">
                <a:solidFill>
                  <a:srgbClr val="E48312"/>
                </a:solidFill>
                <a:uFill>
                  <a:solidFill>
                    <a:srgbClr val="FFFFFF"/>
                  </a:solidFill>
                </a:uFill>
                <a:latin typeface="Calibri Light" panose="020F0302020204030204"/>
              </a:rPr>
              <a:t>number of posts by a user</a:t>
            </a:r>
            <a:endParaRPr lang="en-US" sz="2400" spc="-1" dirty="0">
              <a:solidFill>
                <a:srgbClr val="000000"/>
              </a:solidFill>
              <a:uFill>
                <a:solidFill>
                  <a:srgbClr val="FFFFFF"/>
                </a:solidFill>
              </a:uFill>
              <a:latin typeface="Calibri Light" panose="020F0302020204030204"/>
            </a:endParaRPr>
          </a:p>
          <a:p>
            <a:pPr marL="811080" indent="-255240">
              <a:buClr>
                <a:srgbClr val="4F81BD"/>
              </a:buClr>
              <a:buSzPct val="76000"/>
              <a:buFont typeface="Arial"/>
              <a:buChar char="•"/>
            </a:pPr>
            <a:endParaRPr lang="en-US" sz="2400" spc="-1" dirty="0">
              <a:solidFill>
                <a:srgbClr val="000000"/>
              </a:solidFill>
              <a:uFill>
                <a:solidFill>
                  <a:srgbClr val="FFFFFF"/>
                </a:solidFill>
              </a:uFill>
              <a:latin typeface="Calibri Light" panose="020F0302020204030204"/>
            </a:endParaRPr>
          </a:p>
          <a:p>
            <a:pPr marL="811080" indent="-255240">
              <a:buClr>
                <a:srgbClr val="4F81BD"/>
              </a:buClr>
              <a:buSzPct val="76000"/>
              <a:buFont typeface="Arial"/>
              <a:buChar char="•"/>
            </a:pPr>
            <a:r>
              <a:rPr lang="en-US" sz="2400" spc="-1" dirty="0">
                <a:solidFill>
                  <a:srgbClr val="000000"/>
                </a:solidFill>
                <a:uFill>
                  <a:solidFill>
                    <a:srgbClr val="FFFFFF"/>
                  </a:solidFill>
                </a:uFill>
                <a:latin typeface="Calibri Light" panose="020F0302020204030204"/>
              </a:rPr>
              <a:t>Print the </a:t>
            </a:r>
            <a:r>
              <a:rPr lang="en-US" sz="2400" spc="-1" dirty="0">
                <a:solidFill>
                  <a:srgbClr val="E48312"/>
                </a:solidFill>
                <a:uFill>
                  <a:solidFill>
                    <a:srgbClr val="FFFFFF"/>
                  </a:solidFill>
                </a:uFill>
                <a:latin typeface="Calibri Light" panose="020F0302020204030204"/>
              </a:rPr>
              <a:t>user with the most posts in a certain thread</a:t>
            </a:r>
            <a:endParaRPr lang="en-US" sz="2400" spc="-1" dirty="0">
              <a:solidFill>
                <a:srgbClr val="000000"/>
              </a:solidFill>
              <a:uFill>
                <a:solidFill>
                  <a:srgbClr val="FFFFFF"/>
                </a:solidFill>
              </a:uFill>
              <a:latin typeface="Calibri Light" panose="020F0302020204030204"/>
            </a:endParaRPr>
          </a:p>
          <a:p>
            <a:pPr marL="811080" indent="-255240">
              <a:buClr>
                <a:srgbClr val="4F81BD"/>
              </a:buClr>
              <a:buSzPct val="76000"/>
              <a:buFont typeface="Arial"/>
              <a:buChar char="•"/>
            </a:pPr>
            <a:endParaRPr lang="en-US" sz="2400" spc="-1" dirty="0">
              <a:solidFill>
                <a:srgbClr val="000000"/>
              </a:solidFill>
              <a:uFill>
                <a:solidFill>
                  <a:srgbClr val="FFFFFF"/>
                </a:solidFill>
              </a:uFill>
              <a:latin typeface="Calibri Light" panose="020F0302020204030204"/>
            </a:endParaRPr>
          </a:p>
          <a:p>
            <a:pPr marL="811080" indent="-255240">
              <a:buClr>
                <a:srgbClr val="4F81BD"/>
              </a:buClr>
              <a:buSzPct val="76000"/>
              <a:buFont typeface="Arial"/>
              <a:buChar char="•"/>
            </a:pPr>
            <a:r>
              <a:rPr lang="en-US" sz="2400" spc="-1" dirty="0">
                <a:solidFill>
                  <a:srgbClr val="000000"/>
                </a:solidFill>
                <a:uFill>
                  <a:solidFill>
                    <a:srgbClr val="FFFFFF"/>
                  </a:solidFill>
                </a:uFill>
                <a:latin typeface="Calibri Light" panose="020F0302020204030204"/>
              </a:rPr>
              <a:t>Print the </a:t>
            </a:r>
            <a:r>
              <a:rPr lang="en-US" sz="2400" spc="-1" dirty="0">
                <a:solidFill>
                  <a:srgbClr val="E48312"/>
                </a:solidFill>
                <a:uFill>
                  <a:solidFill>
                    <a:srgbClr val="FFFFFF"/>
                  </a:solidFill>
                </a:uFill>
                <a:latin typeface="Calibri Light" panose="020F0302020204030204"/>
              </a:rPr>
              <a:t>content with a certain post number in a thread</a:t>
            </a:r>
            <a:endParaRPr dirty="0">
              <a:solidFill>
                <a:srgbClr val="000000"/>
              </a:solidFill>
              <a:latin typeface="Calibri Light" panose="020F0302020204030204"/>
            </a:endParaRPr>
          </a:p>
        </p:txBody>
      </p:sp>
      <p:sp>
        <p:nvSpPr>
          <p:cNvPr id="5"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a:solidFill>
                  <a:prstClr val="white"/>
                </a:solidFill>
                <a:uFill>
                  <a:solidFill>
                    <a:srgbClr val="FFFFFF"/>
                  </a:solidFill>
                </a:uFill>
                <a:latin typeface="Calibri Light" panose="020F0302020204030204"/>
              </a:rPr>
              <a:t>Problem Description</a:t>
            </a:r>
            <a:endParaRPr sz="1400" dirty="0">
              <a:solidFill>
                <a:prstClr val="white"/>
              </a:solidFill>
              <a:latin typeface="Calibri Light" panose="020F0302020204030204"/>
            </a:endParaRPr>
          </a:p>
        </p:txBody>
      </p:sp>
    </p:spTree>
    <p:extLst>
      <p:ext uri="{BB962C8B-B14F-4D97-AF65-F5344CB8AC3E}">
        <p14:creationId xmlns:p14="http://schemas.microsoft.com/office/powerpoint/2010/main" val="138911517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3266" y="372533"/>
            <a:ext cx="8441267" cy="5731933"/>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r>
              <a:rPr lang="en-US" sz="3600" dirty="0">
                <a:solidFill>
                  <a:prstClr val="white"/>
                </a:solidFill>
              </a:rPr>
              <a:t>Forum</a:t>
            </a:r>
          </a:p>
        </p:txBody>
      </p:sp>
      <p:sp>
        <p:nvSpPr>
          <p:cNvPr id="7" name="Rectangle 6"/>
          <p:cNvSpPr/>
          <p:nvPr/>
        </p:nvSpPr>
        <p:spPr>
          <a:xfrm>
            <a:off x="3537615" y="1437743"/>
            <a:ext cx="2147546" cy="863600"/>
          </a:xfrm>
          <a:prstGeom prst="rect">
            <a:avLst/>
          </a:prstGeom>
          <a:solidFill>
            <a:srgbClr val="00B0F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3600" dirty="0">
                <a:solidFill>
                  <a:prstClr val="white"/>
                </a:solidFill>
              </a:rPr>
              <a:t>Post</a:t>
            </a:r>
          </a:p>
        </p:txBody>
      </p:sp>
      <p:sp>
        <p:nvSpPr>
          <p:cNvPr id="8" name="Rectangle 7"/>
          <p:cNvSpPr/>
          <p:nvPr/>
        </p:nvSpPr>
        <p:spPr>
          <a:xfrm>
            <a:off x="721174" y="2538807"/>
            <a:ext cx="2147546" cy="863600"/>
          </a:xfrm>
          <a:prstGeom prst="rect">
            <a:avLst/>
          </a:prstGeom>
          <a:solidFill>
            <a:srgbClr val="92D05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3600" dirty="0">
                <a:solidFill>
                  <a:prstClr val="white"/>
                </a:solidFill>
              </a:rPr>
              <a:t>Thread</a:t>
            </a:r>
          </a:p>
        </p:txBody>
      </p:sp>
      <p:sp>
        <p:nvSpPr>
          <p:cNvPr id="5" name="Rectangle 4"/>
          <p:cNvSpPr/>
          <p:nvPr/>
        </p:nvSpPr>
        <p:spPr>
          <a:xfrm>
            <a:off x="721174" y="1437743"/>
            <a:ext cx="2147546" cy="863600"/>
          </a:xfrm>
          <a:prstGeom prst="rect">
            <a:avLst/>
          </a:prstGeom>
          <a:solidFill>
            <a:srgbClr val="92D05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3600" dirty="0">
                <a:solidFill>
                  <a:prstClr val="white"/>
                </a:solidFill>
              </a:rPr>
              <a:t>Thread</a:t>
            </a:r>
          </a:p>
        </p:txBody>
      </p:sp>
      <p:sp>
        <p:nvSpPr>
          <p:cNvPr id="6" name="Rectangle 5"/>
          <p:cNvSpPr/>
          <p:nvPr/>
        </p:nvSpPr>
        <p:spPr>
          <a:xfrm>
            <a:off x="721174" y="4740935"/>
            <a:ext cx="2147546" cy="863600"/>
          </a:xfrm>
          <a:prstGeom prst="rect">
            <a:avLst/>
          </a:prstGeom>
          <a:solidFill>
            <a:srgbClr val="92D05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3600" dirty="0">
                <a:solidFill>
                  <a:prstClr val="white"/>
                </a:solidFill>
              </a:rPr>
              <a:t>Thread</a:t>
            </a:r>
          </a:p>
        </p:txBody>
      </p:sp>
      <p:sp>
        <p:nvSpPr>
          <p:cNvPr id="9" name="Rectangle 8"/>
          <p:cNvSpPr/>
          <p:nvPr/>
        </p:nvSpPr>
        <p:spPr>
          <a:xfrm>
            <a:off x="721174" y="3639871"/>
            <a:ext cx="2147546" cy="863600"/>
          </a:xfrm>
          <a:prstGeom prst="rect">
            <a:avLst/>
          </a:prstGeom>
          <a:solidFill>
            <a:srgbClr val="92D05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3600" dirty="0">
                <a:solidFill>
                  <a:prstClr val="white"/>
                </a:solidFill>
              </a:rPr>
              <a:t>Thread</a:t>
            </a:r>
          </a:p>
        </p:txBody>
      </p:sp>
      <p:sp>
        <p:nvSpPr>
          <p:cNvPr id="12" name="Rectangle 11"/>
          <p:cNvSpPr/>
          <p:nvPr/>
        </p:nvSpPr>
        <p:spPr>
          <a:xfrm>
            <a:off x="3605348" y="3639871"/>
            <a:ext cx="2147546" cy="863600"/>
          </a:xfrm>
          <a:prstGeom prst="rect">
            <a:avLst/>
          </a:prstGeom>
          <a:solidFill>
            <a:srgbClr val="00B0F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3600" dirty="0">
                <a:solidFill>
                  <a:prstClr val="white"/>
                </a:solidFill>
              </a:rPr>
              <a:t>Post</a:t>
            </a:r>
          </a:p>
        </p:txBody>
      </p:sp>
      <p:cxnSp>
        <p:nvCxnSpPr>
          <p:cNvPr id="14" name="Straight Arrow Connector 13"/>
          <p:cNvCxnSpPr/>
          <p:nvPr/>
        </p:nvCxnSpPr>
        <p:spPr>
          <a:xfrm flipH="1">
            <a:off x="3007681" y="1869543"/>
            <a:ext cx="387713" cy="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7"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a:solidFill>
                  <a:prstClr val="white"/>
                </a:solidFill>
                <a:uFill>
                  <a:solidFill>
                    <a:srgbClr val="FFFFFF"/>
                  </a:solidFill>
                </a:uFill>
                <a:latin typeface="Calibri Light" panose="020F0302020204030204"/>
              </a:rPr>
              <a:t>Problem Illustration</a:t>
            </a:r>
            <a:endParaRPr sz="1400" dirty="0">
              <a:solidFill>
                <a:prstClr val="white"/>
              </a:solidFill>
              <a:latin typeface="Calibri Light" panose="020F0302020204030204"/>
            </a:endParaRPr>
          </a:p>
        </p:txBody>
      </p:sp>
      <p:sp>
        <p:nvSpPr>
          <p:cNvPr id="20" name="Rectangle 19"/>
          <p:cNvSpPr/>
          <p:nvPr/>
        </p:nvSpPr>
        <p:spPr>
          <a:xfrm>
            <a:off x="6343507" y="1446711"/>
            <a:ext cx="2147546" cy="863600"/>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3600" dirty="0">
                <a:solidFill>
                  <a:prstClr val="white"/>
                </a:solidFill>
              </a:rPr>
              <a:t>User</a:t>
            </a:r>
          </a:p>
        </p:txBody>
      </p:sp>
      <p:cxnSp>
        <p:nvCxnSpPr>
          <p:cNvPr id="31" name="Straight Arrow Connector 30"/>
          <p:cNvCxnSpPr/>
          <p:nvPr/>
        </p:nvCxnSpPr>
        <p:spPr>
          <a:xfrm flipH="1">
            <a:off x="3016649" y="4065849"/>
            <a:ext cx="387713" cy="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5831502" y="1860582"/>
            <a:ext cx="387713" cy="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p:cNvCxnSpPr/>
          <p:nvPr/>
        </p:nvCxnSpPr>
        <p:spPr>
          <a:xfrm flipH="1">
            <a:off x="5939076" y="2487618"/>
            <a:ext cx="502962" cy="158405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1474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0"/>
                                        </p:tgtEl>
                                      </p:cBhvr>
                                    </p:animEffect>
                                    <p:set>
                                      <p:cBhvr>
                                        <p:cTn id="47" dur="1" fill="hold">
                                          <p:stCondLst>
                                            <p:cond delay="499"/>
                                          </p:stCondLst>
                                        </p:cTn>
                                        <p:tgtEl>
                                          <p:spTgt spid="20"/>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xit" presetSubtype="0" fill="hold" nodeType="withEffect">
                                  <p:stCondLst>
                                    <p:cond delay="0"/>
                                  </p:stCondLst>
                                  <p:childTnLst>
                                    <p:animEffect transition="out" filter="fade">
                                      <p:cBhvr>
                                        <p:cTn id="52" dur="500"/>
                                        <p:tgtEl>
                                          <p:spTgt spid="31"/>
                                        </p:tgtEl>
                                      </p:cBhvr>
                                    </p:animEffect>
                                    <p:set>
                                      <p:cBhvr>
                                        <p:cTn id="53" dur="1" fill="hold">
                                          <p:stCondLst>
                                            <p:cond delay="499"/>
                                          </p:stCondLst>
                                        </p:cTn>
                                        <p:tgtEl>
                                          <p:spTgt spid="31"/>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xit" presetSubtype="0" fill="hold" nodeType="withEffect">
                                  <p:stCondLst>
                                    <p:cond delay="0"/>
                                  </p:stCondLst>
                                  <p:childTnLst>
                                    <p:animEffect transition="out" filter="fade">
                                      <p:cBhvr>
                                        <p:cTn id="58" dur="500"/>
                                        <p:tgtEl>
                                          <p:spTgt spid="32"/>
                                        </p:tgtEl>
                                      </p:cBhvr>
                                    </p:animEffect>
                                    <p:set>
                                      <p:cBhvr>
                                        <p:cTn id="59" dur="1" fill="hold">
                                          <p:stCondLst>
                                            <p:cond delay="499"/>
                                          </p:stCondLst>
                                        </p:cTn>
                                        <p:tgtEl>
                                          <p:spTgt spid="32"/>
                                        </p:tgtEl>
                                        <p:attrNameLst>
                                          <p:attrName>style.visibility</p:attrName>
                                        </p:attrNameLst>
                                      </p:cBhvr>
                                      <p:to>
                                        <p:strVal val="hidden"/>
                                      </p:to>
                                    </p:set>
                                  </p:childTnLst>
                                </p:cTn>
                              </p:par>
                              <p:par>
                                <p:cTn id="60" presetID="10" presetClass="entr" presetSubtype="0" fill="hold"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par>
                                <p:cTn id="63" presetID="10" presetClass="exit" presetSubtype="0" fill="hold" nodeType="withEffect">
                                  <p:stCondLst>
                                    <p:cond delay="0"/>
                                  </p:stCondLst>
                                  <p:childTnLst>
                                    <p:animEffect transition="out" filter="fade">
                                      <p:cBhvr>
                                        <p:cTn id="64" dur="500"/>
                                        <p:tgtEl>
                                          <p:spTgt spid="33"/>
                                        </p:tgtEl>
                                      </p:cBhvr>
                                    </p:animEffect>
                                    <p:set>
                                      <p:cBhvr>
                                        <p:cTn id="65"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5" grpId="0" animBg="1"/>
      <p:bldP spid="6" grpId="0" animBg="1"/>
      <p:bldP spid="9" grpId="0" animBg="1"/>
      <p:bldP spid="12" grpId="0" animBg="1"/>
      <p:bldP spid="20" grpId="0" animBg="1"/>
      <p:bldP spid="2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8546" y="895970"/>
            <a:ext cx="2641600" cy="8636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3600" dirty="0">
                <a:solidFill>
                  <a:prstClr val="white"/>
                </a:solidFill>
              </a:rPr>
              <a:t>Forum</a:t>
            </a:r>
          </a:p>
        </p:txBody>
      </p:sp>
      <p:sp>
        <p:nvSpPr>
          <p:cNvPr id="7" name="Rectangle 6"/>
          <p:cNvSpPr/>
          <p:nvPr/>
        </p:nvSpPr>
        <p:spPr>
          <a:xfrm>
            <a:off x="1253066" y="4564554"/>
            <a:ext cx="2641600" cy="863600"/>
          </a:xfrm>
          <a:prstGeom prst="rect">
            <a:avLst/>
          </a:prstGeom>
          <a:solidFill>
            <a:srgbClr val="00B0F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3600" dirty="0">
                <a:solidFill>
                  <a:prstClr val="white"/>
                </a:solidFill>
              </a:rPr>
              <a:t>Post</a:t>
            </a:r>
          </a:p>
        </p:txBody>
      </p:sp>
      <p:sp>
        <p:nvSpPr>
          <p:cNvPr id="8" name="Rectangle 7"/>
          <p:cNvSpPr/>
          <p:nvPr/>
        </p:nvSpPr>
        <p:spPr>
          <a:xfrm>
            <a:off x="1253066" y="2771614"/>
            <a:ext cx="2641600" cy="863600"/>
          </a:xfrm>
          <a:prstGeom prst="rect">
            <a:avLst/>
          </a:prstGeom>
          <a:solidFill>
            <a:srgbClr val="92D05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3600" dirty="0">
                <a:solidFill>
                  <a:prstClr val="white"/>
                </a:solidFill>
              </a:rPr>
              <a:t>Thread</a:t>
            </a:r>
          </a:p>
        </p:txBody>
      </p:sp>
      <p:cxnSp>
        <p:nvCxnSpPr>
          <p:cNvPr id="9" name="Straight Arrow Connector 8"/>
          <p:cNvCxnSpPr>
            <a:stCxn id="2" idx="2"/>
            <a:endCxn id="8" idx="0"/>
          </p:cNvCxnSpPr>
          <p:nvPr/>
        </p:nvCxnSpPr>
        <p:spPr>
          <a:xfrm flipH="1">
            <a:off x="2573866" y="1759570"/>
            <a:ext cx="5480" cy="1012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625161" y="2087304"/>
            <a:ext cx="971292" cy="369332"/>
          </a:xfrm>
          <a:prstGeom prst="rect">
            <a:avLst/>
          </a:prstGeom>
          <a:noFill/>
        </p:spPr>
        <p:txBody>
          <a:bodyPr wrap="none" rtlCol="0">
            <a:spAutoFit/>
          </a:bodyPr>
          <a:lstStyle/>
          <a:p>
            <a:r>
              <a:rPr lang="en-US" dirty="0">
                <a:solidFill>
                  <a:srgbClr val="000000"/>
                </a:solidFill>
              </a:rPr>
              <a:t>contains</a:t>
            </a:r>
          </a:p>
        </p:txBody>
      </p:sp>
      <p:cxnSp>
        <p:nvCxnSpPr>
          <p:cNvPr id="18" name="Straight Arrow Connector 17"/>
          <p:cNvCxnSpPr>
            <a:stCxn id="22" idx="1"/>
            <a:endCxn id="7" idx="3"/>
          </p:cNvCxnSpPr>
          <p:nvPr/>
        </p:nvCxnSpPr>
        <p:spPr>
          <a:xfrm flipH="1" flipV="1">
            <a:off x="3894666" y="4996354"/>
            <a:ext cx="1437251" cy="8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200383" y="4618707"/>
            <a:ext cx="863121" cy="369332"/>
          </a:xfrm>
          <a:prstGeom prst="rect">
            <a:avLst/>
          </a:prstGeom>
          <a:noFill/>
        </p:spPr>
        <p:txBody>
          <a:bodyPr wrap="none" rtlCol="0">
            <a:spAutoFit/>
          </a:bodyPr>
          <a:lstStyle/>
          <a:p>
            <a:r>
              <a:rPr lang="en-US" dirty="0">
                <a:solidFill>
                  <a:srgbClr val="000000"/>
                </a:solidFill>
              </a:rPr>
              <a:t>creates</a:t>
            </a:r>
          </a:p>
        </p:txBody>
      </p:sp>
      <p:sp>
        <p:nvSpPr>
          <p:cNvPr id="21" name="CustomShape 2"/>
          <p:cNvSpPr/>
          <p:nvPr/>
        </p:nvSpPr>
        <p:spPr>
          <a:xfrm>
            <a:off x="1616621" y="6310254"/>
            <a:ext cx="5859949"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a:solidFill>
                  <a:prstClr val="white"/>
                </a:solidFill>
                <a:uFill>
                  <a:solidFill>
                    <a:srgbClr val="FFFFFF"/>
                  </a:solidFill>
                </a:uFill>
                <a:latin typeface="Calibri Light" panose="020F0302020204030204"/>
              </a:rPr>
              <a:t>Relationship Between Entities</a:t>
            </a:r>
            <a:endParaRPr sz="1400" dirty="0">
              <a:solidFill>
                <a:prstClr val="white"/>
              </a:solidFill>
              <a:latin typeface="Calibri Light" panose="020F0302020204030204"/>
            </a:endParaRPr>
          </a:p>
        </p:txBody>
      </p:sp>
      <p:cxnSp>
        <p:nvCxnSpPr>
          <p:cNvPr id="16" name="Straight Arrow Connector 15"/>
          <p:cNvCxnSpPr>
            <a:stCxn id="8" idx="2"/>
            <a:endCxn id="7" idx="0"/>
          </p:cNvCxnSpPr>
          <p:nvPr/>
        </p:nvCxnSpPr>
        <p:spPr>
          <a:xfrm>
            <a:off x="2573866" y="3635214"/>
            <a:ext cx="0" cy="92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598271" y="3925030"/>
            <a:ext cx="971292" cy="369332"/>
          </a:xfrm>
          <a:prstGeom prst="rect">
            <a:avLst/>
          </a:prstGeom>
          <a:noFill/>
        </p:spPr>
        <p:txBody>
          <a:bodyPr wrap="none" rtlCol="0">
            <a:spAutoFit/>
          </a:bodyPr>
          <a:lstStyle/>
          <a:p>
            <a:r>
              <a:rPr lang="en-US" dirty="0">
                <a:solidFill>
                  <a:srgbClr val="000000"/>
                </a:solidFill>
              </a:rPr>
              <a:t>contains</a:t>
            </a:r>
          </a:p>
        </p:txBody>
      </p:sp>
      <p:sp>
        <p:nvSpPr>
          <p:cNvPr id="22" name="Rectangle 21"/>
          <p:cNvSpPr/>
          <p:nvPr/>
        </p:nvSpPr>
        <p:spPr>
          <a:xfrm>
            <a:off x="5331917" y="4573522"/>
            <a:ext cx="2641600" cy="863600"/>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3600" dirty="0">
                <a:solidFill>
                  <a:prstClr val="white"/>
                </a:solidFill>
              </a:rPr>
              <a:t>User</a:t>
            </a:r>
          </a:p>
        </p:txBody>
      </p:sp>
      <p:sp>
        <p:nvSpPr>
          <p:cNvPr id="13" name="TextBox 12"/>
          <p:cNvSpPr txBox="1"/>
          <p:nvPr/>
        </p:nvSpPr>
        <p:spPr>
          <a:xfrm>
            <a:off x="6758610" y="2080926"/>
            <a:ext cx="971292" cy="369332"/>
          </a:xfrm>
          <a:prstGeom prst="rect">
            <a:avLst/>
          </a:prstGeom>
          <a:noFill/>
        </p:spPr>
        <p:txBody>
          <a:bodyPr wrap="none" rtlCol="0">
            <a:spAutoFit/>
          </a:bodyPr>
          <a:lstStyle/>
          <a:p>
            <a:r>
              <a:rPr lang="en-US" dirty="0">
                <a:solidFill>
                  <a:srgbClr val="000000"/>
                </a:solidFill>
              </a:rPr>
              <a:t>contains</a:t>
            </a:r>
          </a:p>
        </p:txBody>
      </p:sp>
      <p:cxnSp>
        <p:nvCxnSpPr>
          <p:cNvPr id="4" name="Elbow Connector 3"/>
          <p:cNvCxnSpPr/>
          <p:nvPr/>
        </p:nvCxnSpPr>
        <p:spPr>
          <a:xfrm rot="16200000" flipH="1">
            <a:off x="4118609" y="1555874"/>
            <a:ext cx="2868105" cy="2411896"/>
          </a:xfrm>
          <a:prstGeom prst="bentConnector3">
            <a:avLst>
              <a:gd name="adj1" fmla="val -36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49362"/>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Shape 1"/>
          <p:cNvSpPr txBox="1"/>
          <p:nvPr/>
        </p:nvSpPr>
        <p:spPr>
          <a:xfrm>
            <a:off x="1255797" y="197641"/>
            <a:ext cx="3298254" cy="624469"/>
          </a:xfrm>
          <a:prstGeom prst="rect">
            <a:avLst/>
          </a:prstGeom>
          <a:noFill/>
          <a:ln>
            <a:noFill/>
          </a:ln>
        </p:spPr>
        <p:txBody>
          <a:bodyPr lIns="90000" tIns="45000" rIns="90000" bIns="45000"/>
          <a:lstStyle/>
          <a:p>
            <a:pPr marL="274320" indent="-273960">
              <a:buClr>
                <a:srgbClr val="4F81BD"/>
              </a:buClr>
              <a:buSzPct val="76000"/>
              <a:buFont typeface="Wingdings 3" charset="2"/>
              <a:buChar char=""/>
            </a:pPr>
            <a:r>
              <a:rPr lang="en-US" sz="2400" spc="-1" dirty="0">
                <a:solidFill>
                  <a:srgbClr val="000000"/>
                </a:solidFill>
                <a:uFill>
                  <a:solidFill>
                    <a:srgbClr val="FFFFFF"/>
                  </a:solidFill>
                </a:uFill>
                <a:latin typeface="Gill Sans MT"/>
              </a:rPr>
              <a:t>Class </a:t>
            </a:r>
            <a:r>
              <a:rPr lang="en-US" sz="2400" b="1" spc="-1" dirty="0" smtClean="0">
                <a:solidFill>
                  <a:srgbClr val="E48312"/>
                </a:solidFill>
                <a:uFill>
                  <a:solidFill>
                    <a:srgbClr val="FFFFFF"/>
                  </a:solidFill>
                </a:uFill>
                <a:latin typeface="Gill Sans MT"/>
              </a:rPr>
              <a:t>Forum</a:t>
            </a:r>
            <a:endParaRPr lang="en-US" sz="2400" b="1" spc="-1" dirty="0">
              <a:solidFill>
                <a:srgbClr val="E48312"/>
              </a:solidFill>
              <a:uFill>
                <a:solidFill>
                  <a:srgbClr val="FFFFFF"/>
                </a:solidFill>
              </a:uFill>
              <a:latin typeface="Gill Sans MT"/>
            </a:endParaRPr>
          </a:p>
          <a:p>
            <a:pPr marL="360">
              <a:buClr>
                <a:srgbClr val="4F81BD"/>
              </a:buClr>
              <a:buSzPct val="76000"/>
            </a:pPr>
            <a:endParaRPr lang="en-US" sz="2400" b="1" spc="-1" dirty="0">
              <a:solidFill>
                <a:srgbClr val="000000"/>
              </a:solidFill>
              <a:uFill>
                <a:solidFill>
                  <a:srgbClr val="FFFFFF"/>
                </a:solidFill>
              </a:uFill>
              <a:latin typeface="Gill Sans MT"/>
            </a:endParaRPr>
          </a:p>
          <a:p>
            <a:pPr marL="360">
              <a:buClr>
                <a:srgbClr val="4F81BD"/>
              </a:buClr>
              <a:buSzPct val="76000"/>
            </a:pPr>
            <a:endParaRPr dirty="0">
              <a:solidFill>
                <a:srgbClr val="000000"/>
              </a:solidFill>
            </a:endParaRPr>
          </a:p>
        </p:txBody>
      </p:sp>
      <p:sp>
        <p:nvSpPr>
          <p:cNvPr id="5" name="CustomShape 2"/>
          <p:cNvSpPr/>
          <p:nvPr/>
        </p:nvSpPr>
        <p:spPr>
          <a:xfrm>
            <a:off x="0" y="6327189"/>
            <a:ext cx="9143999"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a:solidFill>
                  <a:prstClr val="white"/>
                </a:solidFill>
                <a:uFill>
                  <a:solidFill>
                    <a:srgbClr val="FFFFFF"/>
                  </a:solidFill>
                </a:uFill>
                <a:latin typeface="Calibri Light" panose="020F0302020204030204"/>
              </a:rPr>
              <a:t>Class Overview</a:t>
            </a:r>
            <a:endParaRPr sz="1400" dirty="0">
              <a:solidFill>
                <a:prstClr val="white"/>
              </a:solidFill>
              <a:latin typeface="Calibri Light" panose="020F0302020204030204"/>
            </a:endParaRPr>
          </a:p>
        </p:txBody>
      </p:sp>
      <p:sp>
        <p:nvSpPr>
          <p:cNvPr id="7" name="Rectangle 2"/>
          <p:cNvSpPr/>
          <p:nvPr/>
        </p:nvSpPr>
        <p:spPr>
          <a:xfrm>
            <a:off x="1158117" y="675321"/>
            <a:ext cx="3395934" cy="38946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Forum</a:t>
            </a:r>
          </a:p>
        </p:txBody>
      </p:sp>
      <p:sp>
        <p:nvSpPr>
          <p:cNvPr id="8" name="Rectangle 3"/>
          <p:cNvSpPr/>
          <p:nvPr/>
        </p:nvSpPr>
        <p:spPr>
          <a:xfrm>
            <a:off x="1158117" y="1052376"/>
            <a:ext cx="3395933" cy="80827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just">
              <a:buFontTx/>
              <a:buChar char="-"/>
            </a:pPr>
            <a:r>
              <a:rPr lang="en-US" dirty="0" err="1">
                <a:solidFill>
                  <a:srgbClr val="000000"/>
                </a:solidFill>
              </a:rPr>
              <a:t>threadList</a:t>
            </a:r>
            <a:r>
              <a:rPr lang="en-US" dirty="0">
                <a:solidFill>
                  <a:srgbClr val="000000"/>
                </a:solidFill>
              </a:rPr>
              <a:t> : </a:t>
            </a:r>
            <a:r>
              <a:rPr lang="en-US" dirty="0" err="1">
                <a:solidFill>
                  <a:srgbClr val="000000"/>
                </a:solidFill>
              </a:rPr>
              <a:t>ArrayList</a:t>
            </a:r>
            <a:r>
              <a:rPr lang="en-US" dirty="0">
                <a:solidFill>
                  <a:srgbClr val="000000"/>
                </a:solidFill>
              </a:rPr>
              <a:t>&lt;Thread&gt;</a:t>
            </a:r>
          </a:p>
          <a:p>
            <a:pPr marL="285750" indent="-285750" algn="just">
              <a:buFontTx/>
              <a:buChar char="-"/>
            </a:pPr>
            <a:r>
              <a:rPr lang="en-US" dirty="0" err="1">
                <a:solidFill>
                  <a:srgbClr val="000000"/>
                </a:solidFill>
              </a:rPr>
              <a:t>userList</a:t>
            </a:r>
            <a:r>
              <a:rPr lang="en-US" dirty="0">
                <a:solidFill>
                  <a:srgbClr val="000000"/>
                </a:solidFill>
              </a:rPr>
              <a:t> : </a:t>
            </a:r>
            <a:r>
              <a:rPr lang="en-US" dirty="0" err="1">
                <a:solidFill>
                  <a:srgbClr val="000000"/>
                </a:solidFill>
              </a:rPr>
              <a:t>ArrayList</a:t>
            </a:r>
            <a:r>
              <a:rPr lang="en-US" dirty="0">
                <a:solidFill>
                  <a:srgbClr val="000000"/>
                </a:solidFill>
              </a:rPr>
              <a:t>&lt;User&gt;</a:t>
            </a:r>
          </a:p>
        </p:txBody>
      </p:sp>
      <p:sp>
        <p:nvSpPr>
          <p:cNvPr id="9" name="Rectangle 3"/>
          <p:cNvSpPr/>
          <p:nvPr/>
        </p:nvSpPr>
        <p:spPr>
          <a:xfrm>
            <a:off x="1158118" y="1860653"/>
            <a:ext cx="3395934" cy="5295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just">
              <a:tabLst>
                <a:tab pos="287338" algn="l"/>
              </a:tabLst>
            </a:pPr>
            <a:r>
              <a:rPr lang="en-US" dirty="0">
                <a:solidFill>
                  <a:srgbClr val="000000"/>
                </a:solidFill>
              </a:rPr>
              <a:t>+	//methods</a:t>
            </a:r>
          </a:p>
        </p:txBody>
      </p:sp>
      <p:sp>
        <p:nvSpPr>
          <p:cNvPr id="12" name="TextShape 1"/>
          <p:cNvSpPr txBox="1"/>
          <p:nvPr/>
        </p:nvSpPr>
        <p:spPr>
          <a:xfrm>
            <a:off x="1232358" y="2578016"/>
            <a:ext cx="3321692" cy="529506"/>
          </a:xfrm>
          <a:prstGeom prst="rect">
            <a:avLst/>
          </a:prstGeom>
          <a:noFill/>
          <a:ln>
            <a:noFill/>
          </a:ln>
        </p:spPr>
        <p:txBody>
          <a:bodyPr lIns="90000" tIns="45000" rIns="90000" bIns="45000"/>
          <a:lstStyle/>
          <a:p>
            <a:pPr marL="274320" indent="-273960">
              <a:buClr>
                <a:srgbClr val="4F81BD"/>
              </a:buClr>
              <a:buSzPct val="76000"/>
              <a:buFont typeface="Wingdings 3" charset="2"/>
              <a:buChar char=""/>
            </a:pPr>
            <a:r>
              <a:rPr lang="en-US" sz="2400" spc="-1" dirty="0">
                <a:solidFill>
                  <a:srgbClr val="000000"/>
                </a:solidFill>
                <a:uFill>
                  <a:solidFill>
                    <a:srgbClr val="FFFFFF"/>
                  </a:solidFill>
                </a:uFill>
                <a:latin typeface="Gill Sans MT"/>
              </a:rPr>
              <a:t>Class </a:t>
            </a:r>
            <a:r>
              <a:rPr lang="en-US" sz="2400" b="1" spc="-1" dirty="0">
                <a:solidFill>
                  <a:srgbClr val="92D050"/>
                </a:solidFill>
                <a:uFill>
                  <a:solidFill>
                    <a:srgbClr val="FFFFFF"/>
                  </a:solidFill>
                </a:uFill>
                <a:latin typeface="Gill Sans MT"/>
              </a:rPr>
              <a:t>Thread</a:t>
            </a:r>
          </a:p>
          <a:p>
            <a:pPr marL="360">
              <a:buClr>
                <a:srgbClr val="4F81BD"/>
              </a:buClr>
              <a:buSzPct val="76000"/>
            </a:pPr>
            <a:endParaRPr lang="en-US" sz="2400" b="1" spc="-1" dirty="0">
              <a:solidFill>
                <a:srgbClr val="000000"/>
              </a:solidFill>
              <a:uFill>
                <a:solidFill>
                  <a:srgbClr val="FFFFFF"/>
                </a:solidFill>
              </a:uFill>
              <a:latin typeface="Gill Sans MT"/>
            </a:endParaRPr>
          </a:p>
          <a:p>
            <a:pPr marL="360">
              <a:buClr>
                <a:srgbClr val="4F81BD"/>
              </a:buClr>
              <a:buSzPct val="76000"/>
            </a:pPr>
            <a:endParaRPr dirty="0">
              <a:solidFill>
                <a:srgbClr val="000000"/>
              </a:solidFill>
            </a:endParaRPr>
          </a:p>
        </p:txBody>
      </p:sp>
      <p:sp>
        <p:nvSpPr>
          <p:cNvPr id="13" name="Rectangle 2"/>
          <p:cNvSpPr/>
          <p:nvPr/>
        </p:nvSpPr>
        <p:spPr>
          <a:xfrm>
            <a:off x="1147035" y="3059923"/>
            <a:ext cx="3407017" cy="389467"/>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Thread</a:t>
            </a:r>
          </a:p>
        </p:txBody>
      </p:sp>
      <p:sp>
        <p:nvSpPr>
          <p:cNvPr id="14" name="Rectangle 3"/>
          <p:cNvSpPr/>
          <p:nvPr/>
        </p:nvSpPr>
        <p:spPr>
          <a:xfrm>
            <a:off x="1147036" y="3436978"/>
            <a:ext cx="3407016" cy="1092207"/>
          </a:xfrm>
          <a:prstGeom prst="rect">
            <a:avLst/>
          </a:prstGeom>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Tx/>
              <a:buChar char="-"/>
            </a:pPr>
            <a:r>
              <a:rPr lang="en-US" dirty="0" err="1">
                <a:solidFill>
                  <a:srgbClr val="000000"/>
                </a:solidFill>
              </a:rPr>
              <a:t>threadName</a:t>
            </a:r>
            <a:r>
              <a:rPr lang="en-US" dirty="0">
                <a:solidFill>
                  <a:srgbClr val="000000"/>
                </a:solidFill>
              </a:rPr>
              <a:t> : String</a:t>
            </a:r>
          </a:p>
          <a:p>
            <a:pPr marL="285750" indent="-285750">
              <a:buFontTx/>
              <a:buChar char="-"/>
            </a:pPr>
            <a:r>
              <a:rPr lang="en-US" dirty="0" err="1">
                <a:solidFill>
                  <a:srgbClr val="000000"/>
                </a:solidFill>
              </a:rPr>
              <a:t>noOfPost</a:t>
            </a:r>
            <a:r>
              <a:rPr lang="en-US" dirty="0">
                <a:solidFill>
                  <a:srgbClr val="000000"/>
                </a:solidFill>
              </a:rPr>
              <a:t> : </a:t>
            </a:r>
            <a:r>
              <a:rPr lang="en-US" dirty="0" err="1">
                <a:solidFill>
                  <a:srgbClr val="000000"/>
                </a:solidFill>
              </a:rPr>
              <a:t>int</a:t>
            </a:r>
            <a:endParaRPr lang="en-US" dirty="0">
              <a:solidFill>
                <a:srgbClr val="000000"/>
              </a:solidFill>
            </a:endParaRPr>
          </a:p>
          <a:p>
            <a:pPr marL="285750" indent="-285750">
              <a:buFontTx/>
              <a:buChar char="-"/>
            </a:pPr>
            <a:r>
              <a:rPr lang="en-US" dirty="0" err="1">
                <a:solidFill>
                  <a:srgbClr val="000000"/>
                </a:solidFill>
              </a:rPr>
              <a:t>postList</a:t>
            </a:r>
            <a:r>
              <a:rPr lang="en-US" dirty="0">
                <a:solidFill>
                  <a:srgbClr val="000000"/>
                </a:solidFill>
              </a:rPr>
              <a:t> : </a:t>
            </a:r>
            <a:r>
              <a:rPr lang="en-US" dirty="0" err="1">
                <a:solidFill>
                  <a:srgbClr val="000000"/>
                </a:solidFill>
              </a:rPr>
              <a:t>ArrayList</a:t>
            </a:r>
            <a:r>
              <a:rPr lang="en-US" dirty="0">
                <a:solidFill>
                  <a:srgbClr val="000000"/>
                </a:solidFill>
              </a:rPr>
              <a:t>&lt;Post&gt;</a:t>
            </a:r>
          </a:p>
        </p:txBody>
      </p:sp>
      <p:sp>
        <p:nvSpPr>
          <p:cNvPr id="15" name="Rectangle 3"/>
          <p:cNvSpPr/>
          <p:nvPr/>
        </p:nvSpPr>
        <p:spPr>
          <a:xfrm>
            <a:off x="1147034" y="4534391"/>
            <a:ext cx="3407017" cy="1651256"/>
          </a:xfrm>
          <a:prstGeom prst="rect">
            <a:avLst/>
          </a:prstGeom>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tabLst>
                <a:tab pos="287338" algn="l"/>
              </a:tabLst>
            </a:pPr>
            <a:r>
              <a:rPr lang="en-US" dirty="0">
                <a:solidFill>
                  <a:srgbClr val="000000"/>
                </a:solidFill>
              </a:rPr>
              <a:t>+	</a:t>
            </a:r>
            <a:r>
              <a:rPr lang="en-SG" dirty="0" err="1">
                <a:solidFill>
                  <a:srgbClr val="000000"/>
                </a:solidFill>
              </a:rPr>
              <a:t>getThreadName</a:t>
            </a:r>
            <a:r>
              <a:rPr lang="en-SG" dirty="0">
                <a:solidFill>
                  <a:srgbClr val="000000"/>
                </a:solidFill>
              </a:rPr>
              <a:t> </a:t>
            </a:r>
            <a:r>
              <a:rPr lang="en-US" dirty="0">
                <a:solidFill>
                  <a:srgbClr val="000000"/>
                </a:solidFill>
              </a:rPr>
              <a:t>() : String</a:t>
            </a:r>
          </a:p>
          <a:p>
            <a:pPr>
              <a:tabLst>
                <a:tab pos="287338" algn="l"/>
              </a:tabLst>
            </a:pPr>
            <a:r>
              <a:rPr lang="en-US" dirty="0">
                <a:solidFill>
                  <a:srgbClr val="000000"/>
                </a:solidFill>
              </a:rPr>
              <a:t>+	</a:t>
            </a:r>
            <a:r>
              <a:rPr lang="en-US" dirty="0" err="1">
                <a:solidFill>
                  <a:srgbClr val="000000"/>
                </a:solidFill>
              </a:rPr>
              <a:t>getNoOfPost</a:t>
            </a:r>
            <a:r>
              <a:rPr lang="en-US" dirty="0">
                <a:solidFill>
                  <a:srgbClr val="000000"/>
                </a:solidFill>
              </a:rPr>
              <a:t>() : </a:t>
            </a:r>
            <a:r>
              <a:rPr lang="en-US" dirty="0" err="1">
                <a:solidFill>
                  <a:srgbClr val="000000"/>
                </a:solidFill>
              </a:rPr>
              <a:t>int</a:t>
            </a:r>
            <a:endParaRPr lang="en-US" dirty="0">
              <a:solidFill>
                <a:srgbClr val="000000"/>
              </a:solidFill>
            </a:endParaRPr>
          </a:p>
          <a:p>
            <a:pPr>
              <a:tabLst>
                <a:tab pos="287338" algn="l"/>
              </a:tabLst>
            </a:pPr>
            <a:r>
              <a:rPr lang="en-US" dirty="0">
                <a:solidFill>
                  <a:srgbClr val="000000"/>
                </a:solidFill>
              </a:rPr>
              <a:t>+	</a:t>
            </a:r>
            <a:r>
              <a:rPr lang="en-US" dirty="0" err="1">
                <a:solidFill>
                  <a:srgbClr val="000000"/>
                </a:solidFill>
              </a:rPr>
              <a:t>getPostList</a:t>
            </a:r>
            <a:r>
              <a:rPr lang="en-US" dirty="0">
                <a:solidFill>
                  <a:srgbClr val="000000"/>
                </a:solidFill>
              </a:rPr>
              <a:t>() : </a:t>
            </a:r>
            <a:r>
              <a:rPr lang="en-US" dirty="0" err="1">
                <a:solidFill>
                  <a:srgbClr val="000000"/>
                </a:solidFill>
              </a:rPr>
              <a:t>ArrayList</a:t>
            </a:r>
            <a:r>
              <a:rPr lang="en-US" dirty="0">
                <a:solidFill>
                  <a:srgbClr val="000000"/>
                </a:solidFill>
              </a:rPr>
              <a:t>&lt;Post&gt;</a:t>
            </a:r>
          </a:p>
          <a:p>
            <a:pPr>
              <a:tabLst>
                <a:tab pos="287338" algn="l"/>
              </a:tabLst>
            </a:pPr>
            <a:r>
              <a:rPr lang="en-US" dirty="0">
                <a:solidFill>
                  <a:srgbClr val="000000"/>
                </a:solidFill>
              </a:rPr>
              <a:t>#	</a:t>
            </a:r>
            <a:r>
              <a:rPr lang="en-US" dirty="0" err="1">
                <a:solidFill>
                  <a:srgbClr val="000000"/>
                </a:solidFill>
              </a:rPr>
              <a:t>addPost</a:t>
            </a:r>
            <a:r>
              <a:rPr lang="en-US" dirty="0">
                <a:solidFill>
                  <a:srgbClr val="000000"/>
                </a:solidFill>
              </a:rPr>
              <a:t>(…) : void</a:t>
            </a:r>
          </a:p>
          <a:p>
            <a:pPr>
              <a:tabLst>
                <a:tab pos="287338" algn="l"/>
              </a:tabLst>
            </a:pPr>
            <a:r>
              <a:rPr lang="en-US" dirty="0">
                <a:solidFill>
                  <a:srgbClr val="000000"/>
                </a:solidFill>
              </a:rPr>
              <a:t>…</a:t>
            </a:r>
          </a:p>
        </p:txBody>
      </p:sp>
      <p:sp>
        <p:nvSpPr>
          <p:cNvPr id="16" name="TextShape 1"/>
          <p:cNvSpPr txBox="1"/>
          <p:nvPr/>
        </p:nvSpPr>
        <p:spPr>
          <a:xfrm>
            <a:off x="5143629" y="3265782"/>
            <a:ext cx="2580668" cy="488562"/>
          </a:xfrm>
          <a:prstGeom prst="rect">
            <a:avLst/>
          </a:prstGeom>
          <a:noFill/>
          <a:ln>
            <a:noFill/>
          </a:ln>
        </p:spPr>
        <p:txBody>
          <a:bodyPr lIns="90000" tIns="45000" rIns="90000" bIns="45000"/>
          <a:lstStyle/>
          <a:p>
            <a:pPr marL="274320" indent="-273960">
              <a:buClr>
                <a:srgbClr val="4F81BD"/>
              </a:buClr>
              <a:buSzPct val="76000"/>
              <a:buFont typeface="Wingdings 3" charset="2"/>
              <a:buChar char=""/>
            </a:pPr>
            <a:r>
              <a:rPr lang="en-US" sz="2400" spc="-1" dirty="0">
                <a:solidFill>
                  <a:srgbClr val="000000"/>
                </a:solidFill>
                <a:uFill>
                  <a:solidFill>
                    <a:srgbClr val="FFFFFF"/>
                  </a:solidFill>
                </a:uFill>
                <a:latin typeface="Gill Sans MT"/>
              </a:rPr>
              <a:t>Class </a:t>
            </a:r>
            <a:r>
              <a:rPr lang="en-US" sz="2400" b="1" spc="-1" dirty="0">
                <a:solidFill>
                  <a:srgbClr val="00B0F0"/>
                </a:solidFill>
                <a:uFill>
                  <a:solidFill>
                    <a:srgbClr val="FFFFFF"/>
                  </a:solidFill>
                </a:uFill>
                <a:latin typeface="Gill Sans MT"/>
              </a:rPr>
              <a:t>Post</a:t>
            </a:r>
          </a:p>
          <a:p>
            <a:pPr marL="360">
              <a:buClr>
                <a:srgbClr val="4F81BD"/>
              </a:buClr>
              <a:buSzPct val="76000"/>
            </a:pPr>
            <a:endParaRPr lang="en-US" sz="2400" b="1" spc="-1" dirty="0">
              <a:solidFill>
                <a:srgbClr val="000000"/>
              </a:solidFill>
              <a:uFill>
                <a:solidFill>
                  <a:srgbClr val="FFFFFF"/>
                </a:solidFill>
              </a:uFill>
              <a:latin typeface="Gill Sans MT"/>
            </a:endParaRPr>
          </a:p>
          <a:p>
            <a:pPr marL="360">
              <a:buClr>
                <a:srgbClr val="4F81BD"/>
              </a:buClr>
              <a:buSzPct val="76000"/>
            </a:pPr>
            <a:endParaRPr dirty="0">
              <a:solidFill>
                <a:srgbClr val="000000"/>
              </a:solidFill>
            </a:endParaRPr>
          </a:p>
        </p:txBody>
      </p:sp>
      <p:sp>
        <p:nvSpPr>
          <p:cNvPr id="17" name="Rectangle 2"/>
          <p:cNvSpPr/>
          <p:nvPr/>
        </p:nvSpPr>
        <p:spPr>
          <a:xfrm>
            <a:off x="5102734" y="3710453"/>
            <a:ext cx="2662461" cy="38946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Post</a:t>
            </a:r>
          </a:p>
        </p:txBody>
      </p:sp>
      <p:sp>
        <p:nvSpPr>
          <p:cNvPr id="18" name="Rectangle 3"/>
          <p:cNvSpPr/>
          <p:nvPr/>
        </p:nvSpPr>
        <p:spPr>
          <a:xfrm>
            <a:off x="5102735" y="4087508"/>
            <a:ext cx="2662460" cy="1051263"/>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just">
              <a:buFontTx/>
              <a:buChar char="-"/>
            </a:pPr>
            <a:r>
              <a:rPr lang="en-US" dirty="0" err="1">
                <a:solidFill>
                  <a:srgbClr val="000000"/>
                </a:solidFill>
              </a:rPr>
              <a:t>postNo</a:t>
            </a:r>
            <a:r>
              <a:rPr lang="en-US" dirty="0">
                <a:solidFill>
                  <a:srgbClr val="000000"/>
                </a:solidFill>
              </a:rPr>
              <a:t> : </a:t>
            </a:r>
            <a:r>
              <a:rPr lang="en-US" dirty="0" err="1">
                <a:solidFill>
                  <a:srgbClr val="000000"/>
                </a:solidFill>
              </a:rPr>
              <a:t>int</a:t>
            </a:r>
            <a:endParaRPr lang="en-US" dirty="0">
              <a:solidFill>
                <a:srgbClr val="000000"/>
              </a:solidFill>
            </a:endParaRPr>
          </a:p>
          <a:p>
            <a:pPr marL="285750" indent="-285750" algn="just">
              <a:buFontTx/>
              <a:buChar char="-"/>
            </a:pPr>
            <a:r>
              <a:rPr lang="en-US" dirty="0">
                <a:solidFill>
                  <a:srgbClr val="000000"/>
                </a:solidFill>
              </a:rPr>
              <a:t>username : String</a:t>
            </a:r>
          </a:p>
          <a:p>
            <a:pPr marL="285750" indent="-285750" algn="just">
              <a:buFontTx/>
              <a:buChar char="-"/>
            </a:pPr>
            <a:r>
              <a:rPr lang="en-US" dirty="0">
                <a:solidFill>
                  <a:srgbClr val="000000"/>
                </a:solidFill>
              </a:rPr>
              <a:t>Message : String</a:t>
            </a:r>
          </a:p>
        </p:txBody>
      </p:sp>
      <p:sp>
        <p:nvSpPr>
          <p:cNvPr id="19" name="Rectangle 3"/>
          <p:cNvSpPr/>
          <p:nvPr/>
        </p:nvSpPr>
        <p:spPr>
          <a:xfrm>
            <a:off x="5102733" y="5142916"/>
            <a:ext cx="2662461" cy="970999"/>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just">
              <a:tabLst>
                <a:tab pos="287338" algn="l"/>
              </a:tabLst>
            </a:pPr>
            <a:r>
              <a:rPr lang="en-US" dirty="0">
                <a:solidFill>
                  <a:srgbClr val="000000"/>
                </a:solidFill>
              </a:rPr>
              <a:t>+	</a:t>
            </a:r>
            <a:r>
              <a:rPr lang="en-US" dirty="0" err="1">
                <a:solidFill>
                  <a:srgbClr val="000000"/>
                </a:solidFill>
              </a:rPr>
              <a:t>getUsername</a:t>
            </a:r>
            <a:r>
              <a:rPr lang="en-US" dirty="0">
                <a:solidFill>
                  <a:srgbClr val="000000"/>
                </a:solidFill>
              </a:rPr>
              <a:t>() : String</a:t>
            </a:r>
          </a:p>
          <a:p>
            <a:pPr algn="just">
              <a:tabLst>
                <a:tab pos="287338" algn="l"/>
              </a:tabLst>
            </a:pPr>
            <a:r>
              <a:rPr lang="en-US" dirty="0">
                <a:solidFill>
                  <a:srgbClr val="000000"/>
                </a:solidFill>
              </a:rPr>
              <a:t>+	</a:t>
            </a:r>
            <a:r>
              <a:rPr lang="en-US" dirty="0" err="1">
                <a:solidFill>
                  <a:srgbClr val="000000"/>
                </a:solidFill>
              </a:rPr>
              <a:t>getMessage</a:t>
            </a:r>
            <a:r>
              <a:rPr lang="en-US" dirty="0">
                <a:solidFill>
                  <a:srgbClr val="000000"/>
                </a:solidFill>
              </a:rPr>
              <a:t>() : </a:t>
            </a:r>
            <a:r>
              <a:rPr lang="en-US" dirty="0" err="1">
                <a:solidFill>
                  <a:srgbClr val="000000"/>
                </a:solidFill>
              </a:rPr>
              <a:t>int</a:t>
            </a:r>
            <a:endParaRPr lang="en-US" dirty="0">
              <a:solidFill>
                <a:srgbClr val="000000"/>
              </a:solidFill>
            </a:endParaRPr>
          </a:p>
          <a:p>
            <a:pPr algn="just">
              <a:tabLst>
                <a:tab pos="287338" algn="l"/>
              </a:tabLst>
            </a:pPr>
            <a:r>
              <a:rPr lang="en-US" dirty="0">
                <a:solidFill>
                  <a:srgbClr val="000000"/>
                </a:solidFill>
              </a:rPr>
              <a:t>…</a:t>
            </a:r>
          </a:p>
        </p:txBody>
      </p:sp>
      <p:sp>
        <p:nvSpPr>
          <p:cNvPr id="20" name="TextShape 1"/>
          <p:cNvSpPr txBox="1"/>
          <p:nvPr/>
        </p:nvSpPr>
        <p:spPr>
          <a:xfrm>
            <a:off x="5195415" y="177119"/>
            <a:ext cx="2569780" cy="488562"/>
          </a:xfrm>
          <a:prstGeom prst="rect">
            <a:avLst/>
          </a:prstGeom>
          <a:noFill/>
          <a:ln>
            <a:noFill/>
          </a:ln>
        </p:spPr>
        <p:txBody>
          <a:bodyPr lIns="90000" tIns="45000" rIns="90000" bIns="45000"/>
          <a:lstStyle/>
          <a:p>
            <a:pPr marL="274320" indent="-273960">
              <a:buClr>
                <a:srgbClr val="4F81BD"/>
              </a:buClr>
              <a:buSzPct val="76000"/>
              <a:buFont typeface="Wingdings 3" charset="2"/>
              <a:buChar char=""/>
            </a:pPr>
            <a:r>
              <a:rPr lang="en-US" sz="2400" spc="-1" dirty="0">
                <a:solidFill>
                  <a:srgbClr val="000000"/>
                </a:solidFill>
                <a:uFill>
                  <a:solidFill>
                    <a:srgbClr val="FFFFFF"/>
                  </a:solidFill>
                </a:uFill>
                <a:latin typeface="Gill Sans MT"/>
              </a:rPr>
              <a:t>Class </a:t>
            </a:r>
            <a:r>
              <a:rPr lang="en-US" sz="2400" b="1" spc="-1" dirty="0">
                <a:solidFill>
                  <a:srgbClr val="7030A0"/>
                </a:solidFill>
                <a:uFill>
                  <a:solidFill>
                    <a:srgbClr val="FFFFFF"/>
                  </a:solidFill>
                </a:uFill>
                <a:latin typeface="Gill Sans MT"/>
              </a:rPr>
              <a:t>User</a:t>
            </a:r>
          </a:p>
          <a:p>
            <a:pPr marL="360">
              <a:buClr>
                <a:srgbClr val="4F81BD"/>
              </a:buClr>
              <a:buSzPct val="76000"/>
            </a:pPr>
            <a:endParaRPr lang="en-US" sz="2400" b="1" spc="-1" dirty="0">
              <a:solidFill>
                <a:srgbClr val="000000"/>
              </a:solidFill>
              <a:uFill>
                <a:solidFill>
                  <a:srgbClr val="FFFFFF"/>
                </a:solidFill>
              </a:uFill>
              <a:latin typeface="Gill Sans MT"/>
            </a:endParaRPr>
          </a:p>
          <a:p>
            <a:pPr marL="360">
              <a:buClr>
                <a:srgbClr val="4F81BD"/>
              </a:buClr>
              <a:buSzPct val="76000"/>
            </a:pPr>
            <a:endParaRPr dirty="0">
              <a:solidFill>
                <a:srgbClr val="000000"/>
              </a:solidFill>
            </a:endParaRPr>
          </a:p>
        </p:txBody>
      </p:sp>
      <p:sp>
        <p:nvSpPr>
          <p:cNvPr id="21" name="Rectangle 2"/>
          <p:cNvSpPr/>
          <p:nvPr/>
        </p:nvSpPr>
        <p:spPr>
          <a:xfrm>
            <a:off x="5113967" y="643735"/>
            <a:ext cx="2651228" cy="389467"/>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Post</a:t>
            </a:r>
          </a:p>
        </p:txBody>
      </p:sp>
      <p:sp>
        <p:nvSpPr>
          <p:cNvPr id="22" name="Rectangle 3"/>
          <p:cNvSpPr/>
          <p:nvPr/>
        </p:nvSpPr>
        <p:spPr>
          <a:xfrm>
            <a:off x="5113967" y="1020791"/>
            <a:ext cx="2651227" cy="805063"/>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gn="just">
              <a:buFontTx/>
              <a:buChar char="-"/>
            </a:pPr>
            <a:r>
              <a:rPr lang="en-US" dirty="0">
                <a:solidFill>
                  <a:srgbClr val="000000"/>
                </a:solidFill>
              </a:rPr>
              <a:t>username : String</a:t>
            </a:r>
          </a:p>
          <a:p>
            <a:pPr marL="285750" indent="-285750" algn="just">
              <a:buFontTx/>
              <a:buChar char="-"/>
            </a:pPr>
            <a:r>
              <a:rPr lang="en-US" dirty="0" err="1">
                <a:solidFill>
                  <a:srgbClr val="000000"/>
                </a:solidFill>
              </a:rPr>
              <a:t>noOfPost</a:t>
            </a:r>
            <a:r>
              <a:rPr lang="en-US" dirty="0">
                <a:solidFill>
                  <a:srgbClr val="000000"/>
                </a:solidFill>
              </a:rPr>
              <a:t> : </a:t>
            </a:r>
            <a:r>
              <a:rPr lang="en-US" dirty="0" err="1">
                <a:solidFill>
                  <a:srgbClr val="000000"/>
                </a:solidFill>
              </a:rPr>
              <a:t>int</a:t>
            </a:r>
            <a:endParaRPr lang="en-US" dirty="0">
              <a:solidFill>
                <a:srgbClr val="000000"/>
              </a:solidFill>
            </a:endParaRPr>
          </a:p>
        </p:txBody>
      </p:sp>
      <p:sp>
        <p:nvSpPr>
          <p:cNvPr id="23" name="Rectangle 3"/>
          <p:cNvSpPr/>
          <p:nvPr/>
        </p:nvSpPr>
        <p:spPr>
          <a:xfrm>
            <a:off x="5113966" y="1825192"/>
            <a:ext cx="2651228" cy="1184839"/>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just">
              <a:tabLst>
                <a:tab pos="287338" algn="l"/>
              </a:tabLst>
            </a:pPr>
            <a:r>
              <a:rPr lang="en-US" dirty="0">
                <a:solidFill>
                  <a:srgbClr val="000000"/>
                </a:solidFill>
              </a:rPr>
              <a:t>+	</a:t>
            </a:r>
            <a:r>
              <a:rPr lang="en-US" dirty="0" err="1">
                <a:solidFill>
                  <a:srgbClr val="000000"/>
                </a:solidFill>
              </a:rPr>
              <a:t>getUsername</a:t>
            </a:r>
            <a:r>
              <a:rPr lang="en-US" dirty="0">
                <a:solidFill>
                  <a:srgbClr val="000000"/>
                </a:solidFill>
              </a:rPr>
              <a:t>() : String</a:t>
            </a:r>
          </a:p>
          <a:p>
            <a:pPr algn="just">
              <a:tabLst>
                <a:tab pos="287338" algn="l"/>
              </a:tabLst>
            </a:pPr>
            <a:r>
              <a:rPr lang="en-US" dirty="0">
                <a:solidFill>
                  <a:srgbClr val="000000"/>
                </a:solidFill>
              </a:rPr>
              <a:t>+	</a:t>
            </a:r>
            <a:r>
              <a:rPr lang="en-US" dirty="0" err="1">
                <a:solidFill>
                  <a:srgbClr val="000000"/>
                </a:solidFill>
              </a:rPr>
              <a:t>getPostNo</a:t>
            </a:r>
            <a:r>
              <a:rPr lang="en-US" dirty="0">
                <a:solidFill>
                  <a:srgbClr val="000000"/>
                </a:solidFill>
              </a:rPr>
              <a:t>() : </a:t>
            </a:r>
            <a:r>
              <a:rPr lang="en-US" dirty="0" err="1">
                <a:solidFill>
                  <a:srgbClr val="000000"/>
                </a:solidFill>
              </a:rPr>
              <a:t>int</a:t>
            </a:r>
            <a:endParaRPr lang="en-US" dirty="0">
              <a:solidFill>
                <a:srgbClr val="000000"/>
              </a:solidFill>
            </a:endParaRPr>
          </a:p>
          <a:p>
            <a:pPr algn="just">
              <a:tabLst>
                <a:tab pos="287338" algn="l"/>
              </a:tabLst>
            </a:pPr>
            <a:r>
              <a:rPr lang="en-US" dirty="0">
                <a:solidFill>
                  <a:srgbClr val="000000"/>
                </a:solidFill>
              </a:rPr>
              <a:t>+	</a:t>
            </a:r>
            <a:r>
              <a:rPr lang="en-US" dirty="0" err="1">
                <a:solidFill>
                  <a:srgbClr val="000000"/>
                </a:solidFill>
              </a:rPr>
              <a:t>setPostNo</a:t>
            </a:r>
            <a:r>
              <a:rPr lang="en-US" dirty="0">
                <a:solidFill>
                  <a:srgbClr val="000000"/>
                </a:solidFill>
              </a:rPr>
              <a:t>(</a:t>
            </a:r>
            <a:r>
              <a:rPr lang="en-US" dirty="0" err="1">
                <a:solidFill>
                  <a:srgbClr val="000000"/>
                </a:solidFill>
              </a:rPr>
              <a:t>int</a:t>
            </a:r>
            <a:r>
              <a:rPr lang="en-US" dirty="0">
                <a:solidFill>
                  <a:srgbClr val="000000"/>
                </a:solidFill>
              </a:rPr>
              <a:t>) : void</a:t>
            </a:r>
          </a:p>
          <a:p>
            <a:pPr algn="just">
              <a:tabLst>
                <a:tab pos="287338" algn="l"/>
              </a:tabLst>
            </a:pPr>
            <a:r>
              <a:rPr lang="en-US" dirty="0">
                <a:solidFill>
                  <a:srgbClr val="000000"/>
                </a:solidFill>
              </a:rPr>
              <a:t>…</a:t>
            </a:r>
          </a:p>
        </p:txBody>
      </p:sp>
    </p:spTree>
    <p:extLst>
      <p:ext uri="{BB962C8B-B14F-4D97-AF65-F5344CB8AC3E}">
        <p14:creationId xmlns:p14="http://schemas.microsoft.com/office/powerpoint/2010/main" val="665375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7" grpId="0" animBg="1"/>
      <p:bldP spid="8" grpId="0" animBg="1"/>
      <p:bldP spid="9" grpId="0" animBg="1"/>
      <p:bldP spid="12" grpId="0"/>
      <p:bldP spid="13" grpId="0" animBg="1"/>
      <p:bldP spid="14" grpId="0" animBg="1"/>
      <p:bldP spid="15" grpId="0" animBg="1"/>
      <p:bldP spid="16" grpId="0"/>
      <p:bldP spid="17" grpId="0" animBg="1"/>
      <p:bldP spid="18" grpId="0" animBg="1"/>
      <p:bldP spid="19" grpId="0" animBg="1"/>
      <p:bldP spid="20" grpId="0"/>
      <p:bldP spid="21" grpId="0" animBg="1"/>
      <p:bldP spid="22"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2"/>
          <p:cNvSpPr/>
          <p:nvPr/>
        </p:nvSpPr>
        <p:spPr>
          <a:xfrm>
            <a:off x="2547083" y="6327189"/>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a:solidFill>
                  <a:prstClr val="white"/>
                </a:solidFill>
                <a:uFill>
                  <a:solidFill>
                    <a:srgbClr val="FFFFFF"/>
                  </a:solidFill>
                </a:uFill>
                <a:latin typeface="Calibri Light" panose="020F0302020204030204"/>
              </a:rPr>
              <a:t>Constructors</a:t>
            </a:r>
            <a:endParaRPr sz="1400" dirty="0">
              <a:solidFill>
                <a:prstClr val="white"/>
              </a:solidFill>
              <a:latin typeface="Calibri Light" panose="020F0302020204030204"/>
            </a:endParaRPr>
          </a:p>
        </p:txBody>
      </p:sp>
      <p:sp>
        <p:nvSpPr>
          <p:cNvPr id="6" name="Rectangle 5"/>
          <p:cNvSpPr/>
          <p:nvPr/>
        </p:nvSpPr>
        <p:spPr>
          <a:xfrm>
            <a:off x="397933" y="704378"/>
            <a:ext cx="8297334" cy="6519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Forum: </a:t>
            </a:r>
            <a:r>
              <a:rPr lang="en-US" sz="2400" dirty="0">
                <a:solidFill>
                  <a:prstClr val="white"/>
                </a:solidFill>
                <a:latin typeface="Consolas" panose="020B0609020204030204" pitchFamily="49" charset="0"/>
                <a:cs typeface="Consolas" panose="020B0609020204030204" pitchFamily="49" charset="0"/>
              </a:rPr>
              <a:t>public class </a:t>
            </a:r>
            <a:r>
              <a:rPr lang="en-US" sz="2400" dirty="0" smtClean="0">
                <a:solidFill>
                  <a:prstClr val="white"/>
                </a:solidFill>
                <a:latin typeface="Consolas" panose="020B0609020204030204" pitchFamily="49" charset="0"/>
                <a:cs typeface="Consolas" panose="020B0609020204030204" pitchFamily="49" charset="0"/>
              </a:rPr>
              <a:t>Forum()</a:t>
            </a:r>
            <a:endParaRPr lang="en-US" sz="2400" dirty="0">
              <a:solidFill>
                <a:prstClr val="white"/>
              </a:solidFill>
              <a:latin typeface="Consolas" panose="020B0609020204030204" pitchFamily="49" charset="0"/>
              <a:cs typeface="Consolas" panose="020B0609020204030204" pitchFamily="49" charset="0"/>
            </a:endParaRPr>
          </a:p>
        </p:txBody>
      </p:sp>
      <p:sp>
        <p:nvSpPr>
          <p:cNvPr id="7" name="Rectangle 6"/>
          <p:cNvSpPr/>
          <p:nvPr/>
        </p:nvSpPr>
        <p:spPr>
          <a:xfrm>
            <a:off x="397933" y="2768602"/>
            <a:ext cx="8297333" cy="65193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prstClr val="white"/>
                </a:solidFill>
              </a:rPr>
              <a:t>Post: </a:t>
            </a:r>
            <a:r>
              <a:rPr lang="en-US" sz="2100" dirty="0">
                <a:solidFill>
                  <a:prstClr val="white"/>
                </a:solidFill>
                <a:latin typeface="Consolas" panose="020B0609020204030204" pitchFamily="49" charset="0"/>
                <a:cs typeface="Consolas" panose="020B0609020204030204" pitchFamily="49" charset="0"/>
              </a:rPr>
              <a:t>class Post(</a:t>
            </a:r>
            <a:r>
              <a:rPr lang="en-US" sz="2100" dirty="0" err="1">
                <a:solidFill>
                  <a:prstClr val="white"/>
                </a:solidFill>
                <a:latin typeface="Consolas" panose="020B0609020204030204" pitchFamily="49" charset="0"/>
                <a:cs typeface="Consolas" panose="020B0609020204030204" pitchFamily="49" charset="0"/>
              </a:rPr>
              <a:t>int</a:t>
            </a:r>
            <a:r>
              <a:rPr lang="en-US" sz="2100" dirty="0">
                <a:solidFill>
                  <a:prstClr val="white"/>
                </a:solidFill>
                <a:latin typeface="Consolas" panose="020B0609020204030204" pitchFamily="49" charset="0"/>
                <a:cs typeface="Consolas" panose="020B0609020204030204" pitchFamily="49" charset="0"/>
              </a:rPr>
              <a:t> </a:t>
            </a:r>
            <a:r>
              <a:rPr lang="en-US" sz="2100" dirty="0" err="1">
                <a:solidFill>
                  <a:prstClr val="white"/>
                </a:solidFill>
                <a:latin typeface="Consolas" panose="020B0609020204030204" pitchFamily="49" charset="0"/>
                <a:cs typeface="Consolas" panose="020B0609020204030204" pitchFamily="49" charset="0"/>
              </a:rPr>
              <a:t>postNo</a:t>
            </a:r>
            <a:r>
              <a:rPr lang="en-US" sz="2100" dirty="0">
                <a:solidFill>
                  <a:prstClr val="white"/>
                </a:solidFill>
                <a:latin typeface="Consolas" panose="020B0609020204030204" pitchFamily="49" charset="0"/>
                <a:cs typeface="Consolas" panose="020B0609020204030204" pitchFamily="49" charset="0"/>
              </a:rPr>
              <a:t>, User </a:t>
            </a:r>
            <a:r>
              <a:rPr lang="en-US" sz="2100" dirty="0" err="1">
                <a:solidFill>
                  <a:prstClr val="white"/>
                </a:solidFill>
                <a:latin typeface="Consolas" panose="020B0609020204030204" pitchFamily="49" charset="0"/>
                <a:cs typeface="Consolas" panose="020B0609020204030204" pitchFamily="49" charset="0"/>
              </a:rPr>
              <a:t>user</a:t>
            </a:r>
            <a:r>
              <a:rPr lang="en-US" sz="2100" dirty="0">
                <a:solidFill>
                  <a:prstClr val="white"/>
                </a:solidFill>
                <a:latin typeface="Consolas" panose="020B0609020204030204" pitchFamily="49" charset="0"/>
                <a:cs typeface="Consolas" panose="020B0609020204030204" pitchFamily="49" charset="0"/>
              </a:rPr>
              <a:t>, String message)</a:t>
            </a:r>
          </a:p>
        </p:txBody>
      </p:sp>
      <p:sp>
        <p:nvSpPr>
          <p:cNvPr id="8" name="Rectangle 7"/>
          <p:cNvSpPr/>
          <p:nvPr/>
        </p:nvSpPr>
        <p:spPr>
          <a:xfrm>
            <a:off x="397933" y="1736490"/>
            <a:ext cx="8297333" cy="65193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Thread: </a:t>
            </a:r>
            <a:r>
              <a:rPr lang="en-US" sz="2400" dirty="0">
                <a:solidFill>
                  <a:prstClr val="white"/>
                </a:solidFill>
                <a:latin typeface="Consolas" panose="020B0609020204030204" pitchFamily="49" charset="0"/>
                <a:cs typeface="Consolas" panose="020B0609020204030204" pitchFamily="49" charset="0"/>
              </a:rPr>
              <a:t>class Thread(String </a:t>
            </a:r>
            <a:r>
              <a:rPr lang="en-US" sz="2400" dirty="0" err="1">
                <a:solidFill>
                  <a:prstClr val="white"/>
                </a:solidFill>
                <a:latin typeface="Consolas" panose="020B0609020204030204" pitchFamily="49" charset="0"/>
                <a:cs typeface="Consolas" panose="020B0609020204030204" pitchFamily="49" charset="0"/>
              </a:rPr>
              <a:t>threadName</a:t>
            </a:r>
            <a:r>
              <a:rPr lang="en-US" sz="2400" dirty="0">
                <a:solidFill>
                  <a:prstClr val="white"/>
                </a:solidFill>
                <a:latin typeface="Consolas" panose="020B0609020204030204" pitchFamily="49" charset="0"/>
                <a:cs typeface="Consolas" panose="020B0609020204030204" pitchFamily="49" charset="0"/>
              </a:rPr>
              <a:t>)</a:t>
            </a:r>
          </a:p>
        </p:txBody>
      </p:sp>
      <p:sp>
        <p:nvSpPr>
          <p:cNvPr id="9" name="Rectangle 8"/>
          <p:cNvSpPr/>
          <p:nvPr/>
        </p:nvSpPr>
        <p:spPr>
          <a:xfrm>
            <a:off x="388972" y="3799523"/>
            <a:ext cx="8297333" cy="65193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User: </a:t>
            </a:r>
            <a:r>
              <a:rPr lang="en-US" sz="2400" dirty="0">
                <a:solidFill>
                  <a:prstClr val="white"/>
                </a:solidFill>
                <a:latin typeface="Consolas" panose="020B0609020204030204" pitchFamily="49" charset="0"/>
                <a:cs typeface="Consolas" panose="020B0609020204030204" pitchFamily="49" charset="0"/>
              </a:rPr>
              <a:t>class User(String username)</a:t>
            </a:r>
          </a:p>
        </p:txBody>
      </p:sp>
    </p:spTree>
    <p:extLst>
      <p:ext uri="{BB962C8B-B14F-4D97-AF65-F5344CB8AC3E}">
        <p14:creationId xmlns:p14="http://schemas.microsoft.com/office/powerpoint/2010/main" val="14803017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457380" y="618187"/>
            <a:ext cx="8229240" cy="4937400"/>
          </a:xfrm>
          <a:prstGeom prst="rect">
            <a:avLst/>
          </a:prstGeom>
          <a:noFill/>
          <a:ln>
            <a:noFill/>
          </a:ln>
        </p:spPr>
        <p:txBody>
          <a:bodyPr lIns="90000" tIns="45000" rIns="90000" bIns="45000"/>
          <a:lstStyle/>
          <a:p>
            <a:pPr marL="274320" indent="-273960">
              <a:lnSpc>
                <a:spcPct val="100000"/>
              </a:lnSpc>
              <a:buClr>
                <a:srgbClr val="4F81BD"/>
              </a:buClr>
              <a:buSzPct val="76000"/>
              <a:buFont typeface="Wingdings 3" charset="2"/>
              <a:buChar char=""/>
            </a:pPr>
            <a:r>
              <a:rPr lang="en-US" sz="2400" strike="noStrike" spc="-1" dirty="0" smtClean="0">
                <a:solidFill>
                  <a:srgbClr val="000000"/>
                </a:solidFill>
                <a:uFill>
                  <a:solidFill>
                    <a:srgbClr val="FFFFFF"/>
                  </a:solidFill>
                </a:uFill>
                <a:latin typeface="Gill Sans MT"/>
              </a:rPr>
              <a:t>Some UML notations…</a:t>
            </a:r>
            <a:endParaRPr dirty="0"/>
          </a:p>
        </p:txBody>
      </p:sp>
      <p:graphicFrame>
        <p:nvGraphicFramePr>
          <p:cNvPr id="7" name="Table 6"/>
          <p:cNvGraphicFramePr>
            <a:graphicFrameLocks noGrp="1"/>
          </p:cNvGraphicFramePr>
          <p:nvPr>
            <p:extLst/>
          </p:nvPr>
        </p:nvGraphicFramePr>
        <p:xfrm>
          <a:off x="1439149" y="1397000"/>
          <a:ext cx="6096000" cy="1112520"/>
        </p:xfrm>
        <a:graphic>
          <a:graphicData uri="http://schemas.openxmlformats.org/drawingml/2006/table">
            <a:tbl>
              <a:tblPr firstRow="1" bandRow="1">
                <a:tableStyleId>{5C22544A-7EE6-4342-B048-85BDC9FD1C3A}</a:tableStyleId>
              </a:tblPr>
              <a:tblGrid>
                <a:gridCol w="6096000"/>
              </a:tblGrid>
              <a:tr h="370840">
                <a:tc>
                  <a:txBody>
                    <a:bodyPr/>
                    <a:lstStyle/>
                    <a:p>
                      <a:pPr algn="ctr"/>
                      <a:r>
                        <a:rPr lang="en-US" dirty="0" err="1" smtClean="0"/>
                        <a:t>className</a:t>
                      </a:r>
                      <a:endParaRPr lang="en-US" dirty="0"/>
                    </a:p>
                  </a:txBody>
                  <a:tcPr/>
                </a:tc>
              </a:tr>
              <a:tr h="370840">
                <a:tc>
                  <a:txBody>
                    <a:bodyPr/>
                    <a:lstStyle/>
                    <a:p>
                      <a:pPr marL="285750" indent="-285750">
                        <a:buFontTx/>
                        <a:buChar char="-"/>
                      </a:pPr>
                      <a:r>
                        <a:rPr lang="en-US" baseline="0" dirty="0" err="1" smtClean="0"/>
                        <a:t>attributeName</a:t>
                      </a:r>
                      <a:r>
                        <a:rPr lang="en-US" baseline="0" dirty="0" smtClean="0"/>
                        <a:t> : Type</a:t>
                      </a:r>
                    </a:p>
                  </a:txBody>
                  <a:tcPr/>
                </a:tc>
              </a:tr>
              <a:tr h="370840">
                <a:tc>
                  <a:txBody>
                    <a:bodyPr/>
                    <a:lstStyle/>
                    <a:p>
                      <a:pPr marL="285750" indent="-285750">
                        <a:buFontTx/>
                        <a:buChar char="-"/>
                      </a:pPr>
                      <a:r>
                        <a:rPr lang="en-US" dirty="0" err="1" smtClean="0"/>
                        <a:t>methodName</a:t>
                      </a:r>
                      <a:r>
                        <a:rPr lang="en-US" dirty="0" smtClean="0"/>
                        <a:t>(input) : </a:t>
                      </a:r>
                      <a:r>
                        <a:rPr lang="en-US" dirty="0" err="1" smtClean="0"/>
                        <a:t>returnType</a:t>
                      </a:r>
                      <a:endParaRPr lang="en-US" dirty="0"/>
                    </a:p>
                  </a:txBody>
                  <a:tcPr/>
                </a:tc>
              </a:tr>
            </a:tbl>
          </a:graphicData>
        </a:graphic>
      </p:graphicFrame>
      <p:graphicFrame>
        <p:nvGraphicFramePr>
          <p:cNvPr id="6" name="Table 5"/>
          <p:cNvGraphicFramePr>
            <a:graphicFrameLocks noGrp="1"/>
          </p:cNvGraphicFramePr>
          <p:nvPr>
            <p:extLst/>
          </p:nvPr>
        </p:nvGraphicFramePr>
        <p:xfrm>
          <a:off x="1439149" y="3183467"/>
          <a:ext cx="6096000" cy="1854200"/>
        </p:xfrm>
        <a:graphic>
          <a:graphicData uri="http://schemas.openxmlformats.org/drawingml/2006/table">
            <a:tbl>
              <a:tblPr firstRow="1" bandRow="1">
                <a:tableStyleId>{5C22544A-7EE6-4342-B048-85BDC9FD1C3A}</a:tableStyleId>
              </a:tblPr>
              <a:tblGrid>
                <a:gridCol w="6096000"/>
              </a:tblGrid>
              <a:tr h="370840">
                <a:tc>
                  <a:txBody>
                    <a:bodyPr/>
                    <a:lstStyle/>
                    <a:p>
                      <a:pPr algn="ctr"/>
                      <a:r>
                        <a:rPr lang="en-US" dirty="0" smtClean="0"/>
                        <a:t>Signs</a:t>
                      </a:r>
                      <a:endParaRPr lang="en-US" dirty="0"/>
                    </a:p>
                  </a:txBody>
                  <a:tcPr/>
                </a:tc>
              </a:tr>
              <a:tr h="370840">
                <a:tc>
                  <a:txBody>
                    <a:bodyPr/>
                    <a:lstStyle/>
                    <a:p>
                      <a:pPr marL="0" indent="0">
                        <a:buFontTx/>
                        <a:buNone/>
                        <a:tabLst>
                          <a:tab pos="398463" algn="l"/>
                        </a:tabLst>
                      </a:pPr>
                      <a:r>
                        <a:rPr lang="en-US" baseline="0" dirty="0" smtClean="0"/>
                        <a:t>+ : public</a:t>
                      </a:r>
                    </a:p>
                  </a:txBody>
                  <a:tcPr/>
                </a:tc>
              </a:tr>
              <a:tr h="370840">
                <a:tc>
                  <a:txBody>
                    <a:bodyPr/>
                    <a:lstStyle/>
                    <a:p>
                      <a:pPr marL="0" indent="0">
                        <a:buFontTx/>
                        <a:buNone/>
                      </a:pPr>
                      <a:r>
                        <a:rPr lang="en-US" dirty="0" smtClean="0"/>
                        <a:t>-</a:t>
                      </a:r>
                      <a:r>
                        <a:rPr lang="en-US" baseline="0" dirty="0" smtClean="0"/>
                        <a:t>  : private</a:t>
                      </a:r>
                      <a:endParaRPr lang="en-US" dirty="0"/>
                    </a:p>
                  </a:txBody>
                  <a:tcPr/>
                </a:tc>
              </a:tr>
              <a:tr h="370840">
                <a:tc>
                  <a:txBody>
                    <a:bodyPr/>
                    <a:lstStyle/>
                    <a:p>
                      <a:pPr marL="0" indent="0">
                        <a:buFontTx/>
                        <a:buNone/>
                      </a:pPr>
                      <a:r>
                        <a:rPr lang="en-US" dirty="0" smtClean="0"/>
                        <a:t>~ </a:t>
                      </a:r>
                      <a:r>
                        <a:rPr lang="en-US" baseline="0" dirty="0" smtClean="0"/>
                        <a:t> : package-level (default)</a:t>
                      </a:r>
                      <a:endParaRPr lang="en-US" dirty="0"/>
                    </a:p>
                  </a:txBody>
                  <a:tcPr/>
                </a:tc>
              </a:tr>
              <a:tr h="370840">
                <a:tc>
                  <a:txBody>
                    <a:bodyPr/>
                    <a:lstStyle/>
                    <a:p>
                      <a:pPr marL="0" indent="0">
                        <a:buFontTx/>
                        <a:buNone/>
                      </a:pPr>
                      <a:r>
                        <a:rPr lang="en-US" dirty="0" smtClean="0"/>
                        <a:t>#  : protected</a:t>
                      </a:r>
                      <a:endParaRPr lang="en-US" dirty="0"/>
                    </a:p>
                  </a:txBody>
                  <a:tcPr/>
                </a:tc>
              </a:tr>
            </a:tbl>
          </a:graphicData>
        </a:graphic>
      </p:graphicFrame>
    </p:spTree>
    <p:extLst>
      <p:ext uri="{BB962C8B-B14F-4D97-AF65-F5344CB8AC3E}">
        <p14:creationId xmlns:p14="http://schemas.microsoft.com/office/powerpoint/2010/main" val="486398323"/>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372529" y="617800"/>
            <a:ext cx="8229240" cy="4733280"/>
          </a:xfrm>
          <a:prstGeom prst="rect">
            <a:avLst/>
          </a:prstGeom>
          <a:noFill/>
          <a:ln>
            <a:noFill/>
          </a:ln>
        </p:spPr>
        <p:txBody>
          <a:bodyPr lIns="90000" tIns="45000" rIns="90000" bIns="45000"/>
          <a:lstStyle/>
          <a:p>
            <a:pPr marL="274320" indent="-273960">
              <a:spcAft>
                <a:spcPts val="1200"/>
              </a:spcAft>
              <a:buClr>
                <a:srgbClr val="4F81BD"/>
              </a:buClr>
              <a:buSzPct val="76000"/>
              <a:buFont typeface="Wingdings 3" charset="2"/>
              <a:buChar char=""/>
            </a:pPr>
            <a:r>
              <a:rPr lang="en-US" sz="2800" spc="-1" dirty="0">
                <a:solidFill>
                  <a:srgbClr val="000000"/>
                </a:solidFill>
                <a:uFill>
                  <a:solidFill>
                    <a:srgbClr val="FFFFFF"/>
                  </a:solidFill>
                </a:uFill>
                <a:latin typeface="Calibri Light" panose="020F0302020204030204"/>
              </a:rPr>
              <a:t>Some tips for processing the queries:</a:t>
            </a:r>
            <a:endParaRPr lang="en-US" sz="2400" spc="-1" dirty="0">
              <a:solidFill>
                <a:srgbClr val="000000"/>
              </a:solidFill>
              <a:uFill>
                <a:solidFill>
                  <a:srgbClr val="FFFFFF"/>
                </a:solidFill>
              </a:uFill>
              <a:latin typeface="Calibri Light" panose="020F0302020204030204"/>
            </a:endParaRPr>
          </a:p>
          <a:p>
            <a:pPr marL="731520" lvl="1" indent="-273960">
              <a:spcAft>
                <a:spcPts val="1200"/>
              </a:spcAft>
              <a:buClr>
                <a:srgbClr val="4F81BD"/>
              </a:buClr>
              <a:buSzPct val="76000"/>
              <a:buFont typeface="Wingdings 3" charset="2"/>
              <a:buChar char=""/>
            </a:pPr>
            <a:r>
              <a:rPr lang="en-US" sz="2400" spc="-1" dirty="0">
                <a:solidFill>
                  <a:srgbClr val="000000"/>
                </a:solidFill>
                <a:uFill>
                  <a:solidFill>
                    <a:srgbClr val="FFFFFF"/>
                  </a:solidFill>
                </a:uFill>
                <a:latin typeface="Calibri Light" panose="020F0302020204030204"/>
              </a:rPr>
              <a:t>Perform </a:t>
            </a:r>
            <a:r>
              <a:rPr lang="en-US" sz="2400" spc="-1" dirty="0">
                <a:solidFill>
                  <a:srgbClr val="E48312"/>
                </a:solidFill>
                <a:uFill>
                  <a:solidFill>
                    <a:srgbClr val="FFFFFF"/>
                  </a:solidFill>
                </a:uFill>
                <a:latin typeface="Calibri Light" panose="020F0302020204030204"/>
              </a:rPr>
              <a:t>all logical operations </a:t>
            </a:r>
            <a:r>
              <a:rPr lang="en-US" sz="2400" spc="-1" dirty="0">
                <a:solidFill>
                  <a:srgbClr val="000000"/>
                </a:solidFill>
                <a:uFill>
                  <a:solidFill>
                    <a:srgbClr val="FFFFFF"/>
                  </a:solidFill>
                </a:uFill>
                <a:latin typeface="Calibri Light" panose="020F0302020204030204"/>
              </a:rPr>
              <a:t>in the Forum class</a:t>
            </a:r>
          </a:p>
          <a:p>
            <a:pPr marL="731520" lvl="1" indent="-273960">
              <a:spcAft>
                <a:spcPts val="1200"/>
              </a:spcAft>
              <a:buClr>
                <a:srgbClr val="4F81BD"/>
              </a:buClr>
              <a:buSzPct val="76000"/>
              <a:buFont typeface="Wingdings 3" charset="2"/>
              <a:buChar char=""/>
            </a:pPr>
            <a:r>
              <a:rPr lang="en-US" sz="2400" spc="-1" dirty="0">
                <a:solidFill>
                  <a:srgbClr val="000000"/>
                </a:solidFill>
                <a:uFill>
                  <a:solidFill>
                    <a:srgbClr val="FFFFFF"/>
                  </a:solidFill>
                </a:uFill>
              </a:rPr>
              <a:t>The methods in the Thread, Post and User class are only for operations that </a:t>
            </a:r>
            <a:r>
              <a:rPr lang="en-US" sz="2400" spc="-1" dirty="0">
                <a:solidFill>
                  <a:srgbClr val="E48312"/>
                </a:solidFill>
                <a:uFill>
                  <a:solidFill>
                    <a:srgbClr val="FFFFFF"/>
                  </a:solidFill>
                </a:uFill>
              </a:rPr>
              <a:t>modify or return their own attributes</a:t>
            </a:r>
            <a:r>
              <a:rPr lang="en-US" sz="2400" spc="-1" dirty="0">
                <a:solidFill>
                  <a:srgbClr val="000000"/>
                </a:solidFill>
                <a:uFill>
                  <a:solidFill>
                    <a:srgbClr val="FFFFFF"/>
                  </a:solidFill>
                </a:uFill>
              </a:rPr>
              <a:t>.</a:t>
            </a:r>
            <a:endParaRPr lang="en-US" sz="2400" spc="-1" dirty="0">
              <a:solidFill>
                <a:srgbClr val="E48312"/>
              </a:solidFill>
              <a:uFill>
                <a:solidFill>
                  <a:srgbClr val="FFFFFF"/>
                </a:solidFill>
              </a:uFill>
              <a:latin typeface="Calibri Light" panose="020F0302020204030204"/>
            </a:endParaRPr>
          </a:p>
          <a:p>
            <a:pPr marL="731520" lvl="1" indent="-273960">
              <a:spcAft>
                <a:spcPts val="1200"/>
              </a:spcAft>
              <a:buClr>
                <a:srgbClr val="4F81BD"/>
              </a:buClr>
              <a:buSzPct val="76000"/>
              <a:buFont typeface="Wingdings 3" charset="2"/>
              <a:buChar char=""/>
            </a:pPr>
            <a:r>
              <a:rPr lang="en-US" sz="2400" spc="-1" dirty="0">
                <a:solidFill>
                  <a:srgbClr val="E48312"/>
                </a:solidFill>
                <a:uFill>
                  <a:solidFill>
                    <a:srgbClr val="FFFFFF"/>
                  </a:solidFill>
                </a:uFill>
                <a:latin typeface="Calibri Light" panose="020F0302020204030204"/>
              </a:rPr>
              <a:t>Avoid the use of static </a:t>
            </a:r>
            <a:r>
              <a:rPr lang="en-US" sz="2400" spc="-1" dirty="0">
                <a:solidFill>
                  <a:srgbClr val="000000"/>
                </a:solidFill>
                <a:uFill>
                  <a:solidFill>
                    <a:srgbClr val="FFFFFF"/>
                  </a:solidFill>
                </a:uFill>
                <a:latin typeface="Calibri Light" panose="020F0302020204030204"/>
              </a:rPr>
              <a:t>variables and methods</a:t>
            </a:r>
            <a:endParaRPr lang="en-US" sz="2400" spc="-1" dirty="0">
              <a:solidFill>
                <a:srgbClr val="E48312"/>
              </a:solidFill>
              <a:uFill>
                <a:solidFill>
                  <a:srgbClr val="FFFFFF"/>
                </a:solidFill>
              </a:uFill>
              <a:latin typeface="Calibri Light" panose="020F0302020204030204"/>
            </a:endParaRPr>
          </a:p>
          <a:p>
            <a:pPr marL="731520" lvl="1" indent="-273960">
              <a:buClr>
                <a:srgbClr val="4F81BD"/>
              </a:buClr>
              <a:buSzPct val="76000"/>
              <a:buFont typeface="Wingdings 3" charset="2"/>
              <a:buChar char=""/>
            </a:pPr>
            <a:r>
              <a:rPr lang="en-US" sz="2400" spc="-1" dirty="0">
                <a:solidFill>
                  <a:srgbClr val="000000"/>
                </a:solidFill>
                <a:uFill>
                  <a:solidFill>
                    <a:srgbClr val="FFFFFF"/>
                  </a:solidFill>
                </a:uFill>
                <a:latin typeface="Calibri Light" panose="020F0302020204030204"/>
              </a:rPr>
              <a:t>We </a:t>
            </a:r>
            <a:r>
              <a:rPr lang="en-US" sz="2400" spc="-1" dirty="0">
                <a:solidFill>
                  <a:srgbClr val="E48312"/>
                </a:solidFill>
                <a:uFill>
                  <a:solidFill>
                    <a:srgbClr val="FFFFFF"/>
                  </a:solidFill>
                </a:uFill>
                <a:latin typeface="Calibri Light" panose="020F0302020204030204"/>
              </a:rPr>
              <a:t>define helper methods </a:t>
            </a:r>
            <a:r>
              <a:rPr lang="en-US" sz="2400" spc="-1" dirty="0">
                <a:solidFill>
                  <a:srgbClr val="000000"/>
                </a:solidFill>
                <a:uFill>
                  <a:solidFill>
                    <a:srgbClr val="FFFFFF"/>
                  </a:solidFill>
                </a:uFill>
                <a:latin typeface="Calibri Light" panose="020F0302020204030204"/>
              </a:rPr>
              <a:t>in Forum as we go along, </a:t>
            </a:r>
            <a:r>
              <a:rPr lang="en-US" sz="2400" spc="-1" dirty="0" err="1">
                <a:solidFill>
                  <a:srgbClr val="000000"/>
                </a:solidFill>
                <a:uFill>
                  <a:solidFill>
                    <a:srgbClr val="FFFFFF"/>
                  </a:solidFill>
                </a:uFill>
                <a:latin typeface="Calibri Light" panose="020F0302020204030204"/>
              </a:rPr>
              <a:t>e.g</a:t>
            </a:r>
            <a:r>
              <a:rPr lang="en-US" sz="2400" spc="-1" dirty="0">
                <a:solidFill>
                  <a:srgbClr val="000000"/>
                </a:solidFill>
                <a:uFill>
                  <a:solidFill>
                    <a:srgbClr val="FFFFFF"/>
                  </a:solidFill>
                </a:uFill>
                <a:latin typeface="Calibri Light" panose="020F0302020204030204"/>
              </a:rPr>
              <a:t>:</a:t>
            </a:r>
          </a:p>
          <a:p>
            <a:pPr marL="1188720" lvl="2" indent="-273960">
              <a:spcAft>
                <a:spcPts val="600"/>
              </a:spcAft>
              <a:buClr>
                <a:srgbClr val="4F81BD"/>
              </a:buClr>
              <a:buSzPct val="76000"/>
              <a:buFont typeface="Wingdings 3" charset="2"/>
              <a:buChar char=""/>
            </a:pPr>
            <a:r>
              <a:rPr lang="en-US" sz="2000" spc="-1" dirty="0" err="1">
                <a:solidFill>
                  <a:srgbClr val="000000"/>
                </a:solidFill>
                <a:uFill>
                  <a:solidFill>
                    <a:srgbClr val="FFFFFF"/>
                  </a:solidFill>
                </a:uFill>
                <a:latin typeface="Calibri Light" panose="020F0302020204030204"/>
              </a:rPr>
              <a:t>findThread</a:t>
            </a:r>
            <a:r>
              <a:rPr lang="en-US" sz="2000" spc="-1" dirty="0">
                <a:solidFill>
                  <a:srgbClr val="000000"/>
                </a:solidFill>
                <a:uFill>
                  <a:solidFill>
                    <a:srgbClr val="FFFFFF"/>
                  </a:solidFill>
                </a:uFill>
                <a:latin typeface="Calibri Light" panose="020F0302020204030204"/>
              </a:rPr>
              <a:t>(String </a:t>
            </a:r>
            <a:r>
              <a:rPr lang="en-US" sz="2000" spc="-1" dirty="0" err="1">
                <a:solidFill>
                  <a:srgbClr val="000000"/>
                </a:solidFill>
                <a:uFill>
                  <a:solidFill>
                    <a:srgbClr val="FFFFFF"/>
                  </a:solidFill>
                </a:uFill>
                <a:latin typeface="Calibri Light" panose="020F0302020204030204"/>
              </a:rPr>
              <a:t>threadName</a:t>
            </a:r>
            <a:r>
              <a:rPr lang="en-US" sz="2000" spc="-1" dirty="0">
                <a:solidFill>
                  <a:srgbClr val="000000"/>
                </a:solidFill>
                <a:uFill>
                  <a:solidFill>
                    <a:srgbClr val="FFFFFF"/>
                  </a:solidFill>
                </a:uFill>
                <a:latin typeface="Calibri Light" panose="020F0302020204030204"/>
              </a:rPr>
              <a:t>): returns the Thread with the name </a:t>
            </a:r>
            <a:r>
              <a:rPr lang="en-US" sz="2000" spc="-1" dirty="0" err="1">
                <a:solidFill>
                  <a:srgbClr val="000000"/>
                </a:solidFill>
                <a:uFill>
                  <a:solidFill>
                    <a:srgbClr val="FFFFFF"/>
                  </a:solidFill>
                </a:uFill>
                <a:latin typeface="Consolas" panose="020B0609020204030204" pitchFamily="49" charset="0"/>
                <a:cs typeface="Consolas" panose="020B0609020204030204" pitchFamily="49" charset="0"/>
              </a:rPr>
              <a:t>threadName</a:t>
            </a:r>
            <a:r>
              <a:rPr lang="en-US" sz="2000" spc="-1" dirty="0">
                <a:solidFill>
                  <a:srgbClr val="000000"/>
                </a:solidFill>
                <a:uFill>
                  <a:solidFill>
                    <a:srgbClr val="FFFFFF"/>
                  </a:solidFill>
                </a:uFill>
                <a:latin typeface="Calibri Light" panose="020F0302020204030204"/>
              </a:rPr>
              <a:t>, returns null if not found</a:t>
            </a:r>
          </a:p>
          <a:p>
            <a:pPr marL="1188720" lvl="2" indent="-273960">
              <a:spcAft>
                <a:spcPts val="600"/>
              </a:spcAft>
              <a:buClr>
                <a:srgbClr val="4F81BD"/>
              </a:buClr>
              <a:buSzPct val="76000"/>
              <a:buFont typeface="Wingdings 3" charset="2"/>
              <a:buChar char=""/>
            </a:pPr>
            <a:r>
              <a:rPr lang="en-SG" sz="2000" dirty="0">
                <a:solidFill>
                  <a:srgbClr val="000000"/>
                </a:solidFill>
              </a:rPr>
              <a:t>count(</a:t>
            </a:r>
            <a:r>
              <a:rPr lang="en-US" sz="2000" spc="-1" dirty="0">
                <a:solidFill>
                  <a:srgbClr val="000000"/>
                </a:solidFill>
                <a:uFill>
                  <a:solidFill>
                    <a:srgbClr val="FFFFFF"/>
                  </a:solidFill>
                </a:uFill>
                <a:latin typeface="Calibri Light" panose="020F0302020204030204"/>
              </a:rPr>
              <a:t>Scanner </a:t>
            </a:r>
            <a:r>
              <a:rPr lang="en-US" sz="2000" spc="-1" dirty="0" err="1">
                <a:solidFill>
                  <a:srgbClr val="000000"/>
                </a:solidFill>
                <a:uFill>
                  <a:solidFill>
                    <a:srgbClr val="FFFFFF"/>
                  </a:solidFill>
                </a:uFill>
                <a:latin typeface="Calibri Light" panose="020F0302020204030204"/>
              </a:rPr>
              <a:t>sc</a:t>
            </a:r>
            <a:r>
              <a:rPr lang="en-US" sz="2000" spc="-1" dirty="0">
                <a:solidFill>
                  <a:srgbClr val="000000"/>
                </a:solidFill>
                <a:uFill>
                  <a:solidFill>
                    <a:srgbClr val="FFFFFF"/>
                  </a:solidFill>
                </a:uFill>
                <a:latin typeface="Calibri Light" panose="020F0302020204030204"/>
              </a:rPr>
              <a:t>): reads in a list of </a:t>
            </a:r>
            <a:r>
              <a:rPr lang="en-US" sz="2000" spc="-1" dirty="0" err="1">
                <a:solidFill>
                  <a:srgbClr val="000000"/>
                </a:solidFill>
                <a:uFill>
                  <a:solidFill>
                    <a:srgbClr val="FFFFFF"/>
                  </a:solidFill>
                </a:uFill>
                <a:latin typeface="Consolas" panose="020B0609020204030204" pitchFamily="49" charset="0"/>
                <a:cs typeface="Consolas" panose="020B0609020204030204" pitchFamily="49" charset="0"/>
              </a:rPr>
              <a:t>threadName</a:t>
            </a:r>
            <a:r>
              <a:rPr lang="en-US" sz="2000" spc="-1" dirty="0">
                <a:solidFill>
                  <a:srgbClr val="000000"/>
                </a:solidFill>
                <a:uFill>
                  <a:solidFill>
                    <a:srgbClr val="FFFFFF"/>
                  </a:solidFill>
                </a:uFill>
                <a:latin typeface="Calibri Light" panose="020F0302020204030204"/>
              </a:rPr>
              <a:t>, count the total number of post in total, and print the </a:t>
            </a:r>
            <a:r>
              <a:rPr lang="en-US" sz="2000" spc="-1" dirty="0" err="1">
                <a:solidFill>
                  <a:srgbClr val="000000"/>
                </a:solidFill>
                <a:uFill>
                  <a:solidFill>
                    <a:srgbClr val="FFFFFF"/>
                  </a:solidFill>
                </a:uFill>
                <a:latin typeface="Consolas" panose="020B0609020204030204" pitchFamily="49" charset="0"/>
                <a:cs typeface="Consolas" panose="020B0609020204030204" pitchFamily="49" charset="0"/>
              </a:rPr>
              <a:t>totalCount</a:t>
            </a:r>
            <a:r>
              <a:rPr lang="en-US" sz="2000" spc="-1" dirty="0">
                <a:solidFill>
                  <a:srgbClr val="000000"/>
                </a:solidFill>
                <a:uFill>
                  <a:solidFill>
                    <a:srgbClr val="FFFFFF"/>
                  </a:solidFill>
                </a:uFill>
                <a:latin typeface="Calibri Light" panose="020F0302020204030204"/>
              </a:rPr>
              <a:t>.</a:t>
            </a:r>
          </a:p>
          <a:p>
            <a:pPr marL="1188720" lvl="2" indent="-273960">
              <a:buClr>
                <a:srgbClr val="4F81BD"/>
              </a:buClr>
              <a:buSzPct val="76000"/>
              <a:buFont typeface="Wingdings 3" charset="2"/>
              <a:buChar char=""/>
            </a:pPr>
            <a:endParaRPr lang="en-US" spc="-1" dirty="0">
              <a:solidFill>
                <a:srgbClr val="000000"/>
              </a:solidFill>
              <a:uFill>
                <a:solidFill>
                  <a:srgbClr val="FFFFFF"/>
                </a:solidFill>
              </a:uFill>
              <a:latin typeface="Calibri Light" panose="020F0302020204030204"/>
            </a:endParaRPr>
          </a:p>
          <a:p>
            <a:pPr marL="914760" lvl="2">
              <a:buClr>
                <a:srgbClr val="4F81BD"/>
              </a:buClr>
              <a:buSzPct val="76000"/>
            </a:pPr>
            <a:endParaRPr lang="en-US" spc="-1" dirty="0">
              <a:solidFill>
                <a:srgbClr val="000000"/>
              </a:solidFill>
              <a:uFill>
                <a:solidFill>
                  <a:srgbClr val="FFFFFF"/>
                </a:solidFill>
              </a:uFill>
              <a:latin typeface="Calibri Light" panose="020F0302020204030204"/>
            </a:endParaRPr>
          </a:p>
          <a:p>
            <a:pPr marL="1188720" lvl="2" indent="-273960">
              <a:buClr>
                <a:srgbClr val="4F81BD"/>
              </a:buClr>
              <a:buSzPct val="76000"/>
              <a:buFont typeface="Wingdings 3" charset="2"/>
              <a:buChar char=""/>
            </a:pPr>
            <a:endParaRPr dirty="0">
              <a:solidFill>
                <a:srgbClr val="000000"/>
              </a:solidFill>
              <a:latin typeface="Calibri Light" panose="020F0302020204030204"/>
            </a:endParaRPr>
          </a:p>
        </p:txBody>
      </p:sp>
      <p:sp>
        <p:nvSpPr>
          <p:cNvPr id="5"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a:solidFill>
                  <a:prstClr val="white"/>
                </a:solidFill>
                <a:uFill>
                  <a:solidFill>
                    <a:srgbClr val="FFFFFF"/>
                  </a:solidFill>
                </a:uFill>
                <a:latin typeface="Calibri Light" panose="020F0302020204030204"/>
              </a:rPr>
              <a:t>Useful Tips</a:t>
            </a:r>
            <a:endParaRPr sz="1400" dirty="0">
              <a:solidFill>
                <a:prstClr val="white"/>
              </a:solidFill>
              <a:latin typeface="Calibri Light" panose="020F0302020204030204"/>
            </a:endParaRPr>
          </a:p>
        </p:txBody>
      </p:sp>
    </p:spTree>
    <p:extLst>
      <p:ext uri="{BB962C8B-B14F-4D97-AF65-F5344CB8AC3E}">
        <p14:creationId xmlns:p14="http://schemas.microsoft.com/office/powerpoint/2010/main" val="976828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xEl>
                                              <p:pRg st="1" end="1"/>
                                            </p:txEl>
                                          </p:spTgt>
                                        </p:tgtEl>
                                        <p:attrNameLst>
                                          <p:attrName>style.visibility</p:attrName>
                                        </p:attrNameLst>
                                      </p:cBhvr>
                                      <p:to>
                                        <p:strVal val="visible"/>
                                      </p:to>
                                    </p:set>
                                    <p:animEffect transition="in" filter="fade">
                                      <p:cBhvr>
                                        <p:cTn id="7" dur="500"/>
                                        <p:tgtEl>
                                          <p:spTgt spid="15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0">
                                            <p:txEl>
                                              <p:pRg st="2" end="2"/>
                                            </p:txEl>
                                          </p:spTgt>
                                        </p:tgtEl>
                                        <p:attrNameLst>
                                          <p:attrName>style.visibility</p:attrName>
                                        </p:attrNameLst>
                                      </p:cBhvr>
                                      <p:to>
                                        <p:strVal val="visible"/>
                                      </p:to>
                                    </p:set>
                                    <p:animEffect transition="in" filter="fade">
                                      <p:cBhvr>
                                        <p:cTn id="12" dur="500"/>
                                        <p:tgtEl>
                                          <p:spTgt spid="15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0">
                                            <p:txEl>
                                              <p:pRg st="3" end="3"/>
                                            </p:txEl>
                                          </p:spTgt>
                                        </p:tgtEl>
                                        <p:attrNameLst>
                                          <p:attrName>style.visibility</p:attrName>
                                        </p:attrNameLst>
                                      </p:cBhvr>
                                      <p:to>
                                        <p:strVal val="visible"/>
                                      </p:to>
                                    </p:set>
                                    <p:animEffect transition="in" filter="fade">
                                      <p:cBhvr>
                                        <p:cTn id="17" dur="500"/>
                                        <p:tgtEl>
                                          <p:spTgt spid="15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0">
                                            <p:txEl>
                                              <p:pRg st="4" end="4"/>
                                            </p:txEl>
                                          </p:spTgt>
                                        </p:tgtEl>
                                        <p:attrNameLst>
                                          <p:attrName>style.visibility</p:attrName>
                                        </p:attrNameLst>
                                      </p:cBhvr>
                                      <p:to>
                                        <p:strVal val="visible"/>
                                      </p:to>
                                    </p:set>
                                    <p:animEffect transition="in" filter="fade">
                                      <p:cBhvr>
                                        <p:cTn id="22" dur="500"/>
                                        <p:tgtEl>
                                          <p:spTgt spid="150">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50">
                                            <p:txEl>
                                              <p:pRg st="5" end="5"/>
                                            </p:txEl>
                                          </p:spTgt>
                                        </p:tgtEl>
                                        <p:attrNameLst>
                                          <p:attrName>style.visibility</p:attrName>
                                        </p:attrNameLst>
                                      </p:cBhvr>
                                      <p:to>
                                        <p:strVal val="visible"/>
                                      </p:to>
                                    </p:set>
                                    <p:animEffect transition="in" filter="fade">
                                      <p:cBhvr>
                                        <p:cTn id="25" dur="500"/>
                                        <p:tgtEl>
                                          <p:spTgt spid="150">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50">
                                            <p:txEl>
                                              <p:pRg st="6" end="6"/>
                                            </p:txEl>
                                          </p:spTgt>
                                        </p:tgtEl>
                                        <p:attrNameLst>
                                          <p:attrName>style.visibility</p:attrName>
                                        </p:attrNameLst>
                                      </p:cBhvr>
                                      <p:to>
                                        <p:strVal val="visible"/>
                                      </p:to>
                                    </p:set>
                                    <p:animEffect transition="in" filter="fade">
                                      <p:cBhvr>
                                        <p:cTn id="28" dur="500"/>
                                        <p:tgtEl>
                                          <p:spTgt spid="15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2"/>
          <p:cNvSpPr/>
          <p:nvPr/>
        </p:nvSpPr>
        <p:spPr>
          <a:xfrm>
            <a:off x="2547083" y="6310255"/>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a:solidFill>
                  <a:prstClr val="white"/>
                </a:solidFill>
                <a:uFill>
                  <a:solidFill>
                    <a:srgbClr val="FFFFFF"/>
                  </a:solidFill>
                </a:uFill>
                <a:latin typeface="Calibri Light" panose="020F0302020204030204"/>
              </a:rPr>
              <a:t>How to avoid static</a:t>
            </a:r>
            <a:endParaRPr sz="1400" dirty="0">
              <a:solidFill>
                <a:prstClr val="white"/>
              </a:solidFill>
              <a:latin typeface="Calibri Light" panose="020F0302020204030204"/>
            </a:endParaRPr>
          </a:p>
        </p:txBody>
      </p:sp>
      <p:sp>
        <p:nvSpPr>
          <p:cNvPr id="4" name="Rectangle 2"/>
          <p:cNvSpPr/>
          <p:nvPr/>
        </p:nvSpPr>
        <p:spPr>
          <a:xfrm>
            <a:off x="330200" y="304800"/>
            <a:ext cx="8458200" cy="58165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1"/>
          <p:cNvSpPr/>
          <p:nvPr/>
        </p:nvSpPr>
        <p:spPr>
          <a:xfrm>
            <a:off x="2882898" y="57893"/>
            <a:ext cx="3352803" cy="595506"/>
          </a:xfrm>
          <a:prstGeom prst="rect">
            <a:avLst/>
          </a:prstGeom>
          <a:solidFill>
            <a:schemeClr val="accent1"/>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a:solidFill>
                  <a:prstClr val="white"/>
                </a:solidFill>
              </a:rPr>
              <a:t>In the Forum Class</a:t>
            </a:r>
          </a:p>
        </p:txBody>
      </p:sp>
      <p:sp>
        <p:nvSpPr>
          <p:cNvPr id="7" name="TextShape 1"/>
          <p:cNvSpPr txBox="1"/>
          <p:nvPr/>
        </p:nvSpPr>
        <p:spPr>
          <a:xfrm>
            <a:off x="745064" y="703948"/>
            <a:ext cx="7780870" cy="5417452"/>
          </a:xfrm>
          <a:prstGeom prst="rect">
            <a:avLst/>
          </a:prstGeom>
          <a:noFill/>
          <a:ln>
            <a:noFill/>
          </a:ln>
        </p:spPr>
        <p:txBody>
          <a:bodyPr lIns="90000" tIns="45000" rIns="90000" bIns="45000"/>
          <a:lstStyle/>
          <a:p>
            <a:pPr marL="274320" indent="-273960">
              <a:buClr>
                <a:srgbClr val="4F81BD"/>
              </a:buClr>
              <a:buSzPct val="76000"/>
              <a:buFont typeface="Wingdings 3" charset="2"/>
              <a:buChar char=""/>
            </a:pPr>
            <a:r>
              <a:rPr lang="en-US" sz="2400" spc="-1" dirty="0">
                <a:solidFill>
                  <a:srgbClr val="000000"/>
                </a:solidFill>
                <a:uFill>
                  <a:solidFill>
                    <a:srgbClr val="FFFFFF"/>
                  </a:solidFill>
                </a:uFill>
                <a:latin typeface="Calibri Light" panose="020F0302020204030204"/>
              </a:rPr>
              <a:t>What some of you did:</a:t>
            </a:r>
          </a:p>
          <a:p>
            <a:pPr marL="627063"/>
            <a:r>
              <a:rPr lang="en-US" sz="1600" b="1" dirty="0">
                <a:solidFill>
                  <a:srgbClr val="7F0055"/>
                </a:solidFill>
                <a:latin typeface="Consolas" panose="020B0609020204030204" pitchFamily="49" charset="0"/>
              </a:rPr>
              <a:t>public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static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void</a:t>
            </a:r>
            <a:r>
              <a:rPr lang="en-US" sz="1600" b="1" dirty="0">
                <a:solidFill>
                  <a:srgbClr val="000000"/>
                </a:solidFill>
                <a:latin typeface="Consolas" panose="020B0609020204030204" pitchFamily="49" charset="0"/>
              </a:rPr>
              <a:t> main(String[] </a:t>
            </a:r>
            <a:r>
              <a:rPr lang="en-US" sz="1600" b="1" dirty="0" err="1">
                <a:solidFill>
                  <a:srgbClr val="6A3E3E"/>
                </a:solidFill>
                <a:latin typeface="Consolas" panose="020B0609020204030204" pitchFamily="49" charset="0"/>
              </a:rPr>
              <a:t>args</a:t>
            </a:r>
            <a:r>
              <a:rPr lang="en-US" sz="1600" b="1" dirty="0">
                <a:solidFill>
                  <a:srgbClr val="000000"/>
                </a:solidFill>
                <a:latin typeface="Consolas" panose="020B0609020204030204" pitchFamily="49" charset="0"/>
              </a:rPr>
              <a:t>) {</a:t>
            </a:r>
          </a:p>
          <a:p>
            <a:pPr marL="627063">
              <a:tabLst>
                <a:tab pos="515938" algn="l"/>
              </a:tabLst>
            </a:pPr>
            <a:r>
              <a:rPr lang="en-US" sz="1600" dirty="0">
                <a:solidFill>
                  <a:srgbClr val="000000"/>
                </a:solidFill>
                <a:latin typeface="Consolas" panose="020B0609020204030204" pitchFamily="49" charset="0"/>
              </a:rPr>
              <a:t>	//your code	</a:t>
            </a:r>
          </a:p>
          <a:p>
            <a:pPr marL="627063"/>
            <a:r>
              <a:rPr lang="en-US" sz="1600" dirty="0">
                <a:solidFill>
                  <a:srgbClr val="000000"/>
                </a:solidFill>
                <a:latin typeface="Consolas" panose="020B0609020204030204" pitchFamily="49" charset="0"/>
              </a:rPr>
              <a:t>}</a:t>
            </a:r>
          </a:p>
          <a:p>
            <a:pPr marL="627063"/>
            <a:r>
              <a:rPr lang="en-US" sz="1600" b="1" dirty="0">
                <a:solidFill>
                  <a:srgbClr val="7F0055"/>
                </a:solidFill>
                <a:latin typeface="Consolas" panose="020B0609020204030204" pitchFamily="49" charset="0"/>
              </a:rPr>
              <a:t>public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static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Thread </a:t>
            </a:r>
            <a:r>
              <a:rPr lang="en-US" sz="1600" b="1" dirty="0" err="1">
                <a:solidFill>
                  <a:srgbClr val="000000"/>
                </a:solidFill>
                <a:latin typeface="Consolas" panose="020B0609020204030204" pitchFamily="49" charset="0"/>
              </a:rPr>
              <a:t>findThread</a:t>
            </a:r>
            <a:r>
              <a:rPr lang="en-US" sz="1600" b="1" dirty="0">
                <a:solidFill>
                  <a:srgbClr val="000000"/>
                </a:solidFill>
                <a:latin typeface="Consolas" panose="020B0609020204030204" pitchFamily="49" charset="0"/>
              </a:rPr>
              <a:t>(String </a:t>
            </a:r>
            <a:r>
              <a:rPr lang="en-US" sz="1600" b="1" dirty="0" err="1">
                <a:solidFill>
                  <a:srgbClr val="000000"/>
                </a:solidFill>
                <a:latin typeface="Consolas" panose="020B0609020204030204" pitchFamily="49" charset="0"/>
              </a:rPr>
              <a:t>threadName</a:t>
            </a:r>
            <a:r>
              <a:rPr lang="en-US" sz="1600" b="1" dirty="0">
                <a:solidFill>
                  <a:srgbClr val="000000"/>
                </a:solidFill>
                <a:latin typeface="Consolas" panose="020B0609020204030204" pitchFamily="49" charset="0"/>
              </a:rPr>
              <a:t>) {</a:t>
            </a:r>
          </a:p>
          <a:p>
            <a:pPr marL="627063">
              <a:tabLst>
                <a:tab pos="515938" algn="l"/>
              </a:tabLst>
            </a:pPr>
            <a:r>
              <a:rPr lang="en-US" sz="1600" dirty="0">
                <a:solidFill>
                  <a:srgbClr val="000000"/>
                </a:solidFill>
                <a:latin typeface="Consolas" panose="020B0609020204030204" pitchFamily="49" charset="0"/>
              </a:rPr>
              <a:t>	//implementation</a:t>
            </a:r>
          </a:p>
          <a:p>
            <a:pPr marL="627063"/>
            <a:r>
              <a:rPr lang="en-US" sz="1600" dirty="0">
                <a:solidFill>
                  <a:srgbClr val="000000"/>
                </a:solidFill>
                <a:latin typeface="Consolas" panose="020B0609020204030204" pitchFamily="49" charset="0"/>
              </a:rPr>
              <a:t>}</a:t>
            </a:r>
          </a:p>
          <a:p>
            <a:endParaRPr lang="en-US" sz="2400" spc="-1" dirty="0">
              <a:solidFill>
                <a:srgbClr val="000000"/>
              </a:solidFill>
              <a:uFill>
                <a:solidFill>
                  <a:srgbClr val="FFFFFF"/>
                </a:solidFill>
              </a:uFill>
              <a:latin typeface="Calibri Light" panose="020F0302020204030204"/>
            </a:endParaRPr>
          </a:p>
          <a:p>
            <a:pPr marL="274320" indent="-273960">
              <a:buClr>
                <a:srgbClr val="4F81BD"/>
              </a:buClr>
              <a:buSzPct val="76000"/>
              <a:buFont typeface="Wingdings 3" charset="2"/>
              <a:buChar char=""/>
            </a:pPr>
            <a:r>
              <a:rPr lang="en-US" sz="2400" spc="-1" dirty="0">
                <a:solidFill>
                  <a:srgbClr val="000000"/>
                </a:solidFill>
                <a:uFill>
                  <a:solidFill>
                    <a:srgbClr val="FFFFFF"/>
                  </a:solidFill>
                </a:uFill>
                <a:latin typeface="Calibri Light" panose="020F0302020204030204"/>
              </a:rPr>
              <a:t>How to avoid static:</a:t>
            </a:r>
          </a:p>
          <a:p>
            <a:pPr marL="627063"/>
            <a:r>
              <a:rPr lang="en-US" sz="1600" b="1" dirty="0">
                <a:solidFill>
                  <a:srgbClr val="7F0055"/>
                </a:solidFill>
                <a:latin typeface="Consolas" panose="020B0609020204030204" pitchFamily="49" charset="0"/>
              </a:rPr>
              <a:t>public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static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void</a:t>
            </a:r>
            <a:r>
              <a:rPr lang="en-US" sz="1600" b="1" dirty="0">
                <a:solidFill>
                  <a:srgbClr val="000000"/>
                </a:solidFill>
                <a:latin typeface="Consolas" panose="020B0609020204030204" pitchFamily="49" charset="0"/>
              </a:rPr>
              <a:t> main(String[] </a:t>
            </a:r>
            <a:r>
              <a:rPr lang="en-US" sz="1600" b="1" dirty="0" err="1">
                <a:solidFill>
                  <a:srgbClr val="6A3E3E"/>
                </a:solidFill>
                <a:latin typeface="Consolas" panose="020B0609020204030204" pitchFamily="49" charset="0"/>
              </a:rPr>
              <a:t>args</a:t>
            </a:r>
            <a:r>
              <a:rPr lang="en-US" sz="1600" b="1" dirty="0">
                <a:solidFill>
                  <a:srgbClr val="000000"/>
                </a:solidFill>
                <a:latin typeface="Consolas" panose="020B0609020204030204" pitchFamily="49" charset="0"/>
              </a:rPr>
              <a:t>) {</a:t>
            </a:r>
          </a:p>
          <a:p>
            <a:pPr marL="627063">
              <a:tabLst>
                <a:tab pos="515938" algn="l"/>
              </a:tabLst>
            </a:pPr>
            <a:r>
              <a:rPr lang="en-US" sz="1600" dirty="0">
                <a:solidFill>
                  <a:srgbClr val="000000"/>
                </a:solidFill>
                <a:latin typeface="Consolas" panose="020B0609020204030204" pitchFamily="49" charset="0"/>
              </a:rPr>
              <a:t>	Forum </a:t>
            </a:r>
            <a:r>
              <a:rPr lang="en-US" sz="1600" dirty="0" err="1">
                <a:solidFill>
                  <a:srgbClr val="6A3E3E"/>
                </a:solidFill>
                <a:latin typeface="Consolas" panose="020B0609020204030204" pitchFamily="49" charset="0"/>
              </a:rPr>
              <a:t>myForum</a:t>
            </a:r>
            <a:r>
              <a:rPr lang="en-US" sz="1600" dirty="0">
                <a:solidFill>
                  <a:srgbClr val="000000"/>
                </a:solidFill>
                <a:latin typeface="Consolas" panose="020B0609020204030204" pitchFamily="49" charset="0"/>
              </a:rPr>
              <a:t> = </a:t>
            </a:r>
            <a:r>
              <a:rPr lang="en-US" sz="1600" b="1" dirty="0">
                <a:solidFill>
                  <a:srgbClr val="7F0055"/>
                </a:solidFill>
                <a:latin typeface="Consolas" panose="020B0609020204030204" pitchFamily="49" charset="0"/>
              </a:rPr>
              <a:t>new</a:t>
            </a:r>
            <a:r>
              <a:rPr lang="en-US" sz="1600" b="1" dirty="0">
                <a:solidFill>
                  <a:srgbClr val="000000"/>
                </a:solidFill>
                <a:latin typeface="Consolas" panose="020B0609020204030204" pitchFamily="49" charset="0"/>
              </a:rPr>
              <a:t> Forum();</a:t>
            </a:r>
          </a:p>
          <a:p>
            <a:pPr marL="627063">
              <a:tabLst>
                <a:tab pos="515938" algn="l"/>
              </a:tabLst>
            </a:pPr>
            <a:r>
              <a:rPr lang="en-US" sz="1600" dirty="0">
                <a:solidFill>
                  <a:srgbClr val="6A3E3E"/>
                </a:solidFill>
                <a:latin typeface="Consolas" panose="020B0609020204030204" pitchFamily="49" charset="0"/>
              </a:rPr>
              <a:t>	</a:t>
            </a:r>
            <a:r>
              <a:rPr lang="en-US" sz="1600" dirty="0" err="1">
                <a:solidFill>
                  <a:srgbClr val="6A3E3E"/>
                </a:solidFill>
                <a:latin typeface="Consolas" panose="020B0609020204030204" pitchFamily="49" charset="0"/>
              </a:rPr>
              <a:t>myForum</a:t>
            </a:r>
            <a:r>
              <a:rPr lang="en-US" sz="1600" dirty="0" err="1">
                <a:solidFill>
                  <a:srgbClr val="000000"/>
                </a:solidFill>
                <a:latin typeface="Consolas" panose="020B0609020204030204" pitchFamily="49" charset="0"/>
              </a:rPr>
              <a:t>.run</a:t>
            </a:r>
            <a:r>
              <a:rPr lang="en-US" sz="1600" dirty="0">
                <a:solidFill>
                  <a:srgbClr val="000000"/>
                </a:solidFill>
                <a:latin typeface="Consolas" panose="020B0609020204030204" pitchFamily="49" charset="0"/>
              </a:rPr>
              <a:t>();</a:t>
            </a:r>
          </a:p>
          <a:p>
            <a:pPr marL="627063"/>
            <a:r>
              <a:rPr lang="en-US" sz="1600" dirty="0">
                <a:solidFill>
                  <a:srgbClr val="000000"/>
                </a:solidFill>
                <a:latin typeface="Consolas" panose="020B0609020204030204" pitchFamily="49" charset="0"/>
              </a:rPr>
              <a:t>}</a:t>
            </a:r>
          </a:p>
          <a:p>
            <a:pPr marL="627063"/>
            <a:endParaRPr lang="en-US" sz="1000" dirty="0">
              <a:solidFill>
                <a:srgbClr val="000000"/>
              </a:solidFill>
              <a:latin typeface="Consolas" panose="020B0609020204030204" pitchFamily="49" charset="0"/>
            </a:endParaRPr>
          </a:p>
          <a:p>
            <a:pPr marL="627063"/>
            <a:r>
              <a:rPr lang="en-US" sz="1600" b="1" dirty="0">
                <a:solidFill>
                  <a:srgbClr val="7F0055"/>
                </a:solidFill>
                <a:latin typeface="Consolas" panose="020B0609020204030204" pitchFamily="49" charset="0"/>
              </a:rPr>
              <a:t>public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void</a:t>
            </a:r>
            <a:r>
              <a:rPr lang="en-US" sz="1600" b="1" dirty="0">
                <a:solidFill>
                  <a:srgbClr val="000000"/>
                </a:solidFill>
                <a:latin typeface="Consolas" panose="020B0609020204030204" pitchFamily="49" charset="0"/>
              </a:rPr>
              <a:t> run() {</a:t>
            </a:r>
          </a:p>
          <a:p>
            <a:pPr marL="627063">
              <a:tabLst>
                <a:tab pos="515938" algn="l"/>
              </a:tabLst>
            </a:pPr>
            <a:r>
              <a:rPr lang="en-US" sz="1600" dirty="0">
                <a:solidFill>
                  <a:srgbClr val="000000"/>
                </a:solidFill>
                <a:latin typeface="Consolas" panose="020B0609020204030204" pitchFamily="49" charset="0"/>
              </a:rPr>
              <a:t>	//your code (treat this as “main”)</a:t>
            </a:r>
          </a:p>
          <a:p>
            <a:pPr marL="627063"/>
            <a:r>
              <a:rPr lang="en-US" sz="1600" dirty="0">
                <a:solidFill>
                  <a:srgbClr val="000000"/>
                </a:solidFill>
                <a:latin typeface="Consolas" panose="020B0609020204030204" pitchFamily="49" charset="0"/>
              </a:rPr>
              <a:t>}</a:t>
            </a:r>
          </a:p>
          <a:p>
            <a:pPr marL="627063"/>
            <a:endParaRPr lang="en-US" sz="1000" dirty="0">
              <a:solidFill>
                <a:srgbClr val="000000"/>
              </a:solidFill>
              <a:latin typeface="Consolas" panose="020B0609020204030204" pitchFamily="49" charset="0"/>
            </a:endParaRPr>
          </a:p>
          <a:p>
            <a:pPr marL="627063"/>
            <a:r>
              <a:rPr lang="en-US" sz="1600" b="1" dirty="0">
                <a:solidFill>
                  <a:srgbClr val="7F0055"/>
                </a:solidFill>
                <a:latin typeface="Consolas" panose="020B0609020204030204" pitchFamily="49" charset="0"/>
              </a:rPr>
              <a:t>public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Thread </a:t>
            </a:r>
            <a:r>
              <a:rPr lang="en-US" sz="1600" b="1" dirty="0" err="1">
                <a:solidFill>
                  <a:srgbClr val="000000"/>
                </a:solidFill>
                <a:latin typeface="Consolas" panose="020B0609020204030204" pitchFamily="49" charset="0"/>
              </a:rPr>
              <a:t>findThread</a:t>
            </a:r>
            <a:r>
              <a:rPr lang="en-US" sz="1600" b="1" dirty="0">
                <a:solidFill>
                  <a:srgbClr val="000000"/>
                </a:solidFill>
                <a:latin typeface="Consolas" panose="020B0609020204030204" pitchFamily="49" charset="0"/>
              </a:rPr>
              <a:t>(String </a:t>
            </a:r>
            <a:r>
              <a:rPr lang="en-US" sz="1600" b="1" dirty="0" err="1">
                <a:solidFill>
                  <a:srgbClr val="000000"/>
                </a:solidFill>
                <a:latin typeface="Consolas" panose="020B0609020204030204" pitchFamily="49" charset="0"/>
              </a:rPr>
              <a:t>threadName</a:t>
            </a:r>
            <a:r>
              <a:rPr lang="en-US" sz="1600" b="1" dirty="0">
                <a:solidFill>
                  <a:srgbClr val="000000"/>
                </a:solidFill>
                <a:latin typeface="Consolas" panose="020B0609020204030204" pitchFamily="49" charset="0"/>
              </a:rPr>
              <a:t>) {</a:t>
            </a:r>
          </a:p>
          <a:p>
            <a:pPr marL="627063">
              <a:tabLst>
                <a:tab pos="515938" algn="l"/>
              </a:tabLst>
            </a:pPr>
            <a:r>
              <a:rPr lang="en-US" sz="1600" dirty="0">
                <a:solidFill>
                  <a:srgbClr val="000000"/>
                </a:solidFill>
                <a:latin typeface="Consolas" panose="020B0609020204030204" pitchFamily="49" charset="0"/>
              </a:rPr>
              <a:t>	//implementation</a:t>
            </a:r>
          </a:p>
          <a:p>
            <a:pPr marL="627063"/>
            <a:r>
              <a:rPr lang="en-US" sz="1600" dirty="0">
                <a:solidFill>
                  <a:srgbClr val="000000"/>
                </a:solidFill>
                <a:latin typeface="Consolas" panose="020B0609020204030204" pitchFamily="49" charset="0"/>
              </a:rPr>
              <a:t>}</a:t>
            </a:r>
          </a:p>
          <a:p>
            <a:pPr marL="627063"/>
            <a:endParaRPr lang="en-US" sz="1400"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endParaRPr lang="en-US" dirty="0">
              <a:solidFill>
                <a:srgbClr val="000000"/>
              </a:solidFill>
            </a:endParaRPr>
          </a:p>
          <a:p>
            <a:pPr marL="360">
              <a:buClr>
                <a:srgbClr val="4F81BD"/>
              </a:buClr>
              <a:buSzPct val="76000"/>
            </a:pPr>
            <a:endParaRPr lang="en-US" spc="-1" dirty="0">
              <a:solidFill>
                <a:srgbClr val="000000"/>
              </a:solidFill>
              <a:uFill>
                <a:solidFill>
                  <a:srgbClr val="FFFFFF"/>
                </a:solidFill>
              </a:uFill>
              <a:latin typeface="Calibri Light" panose="020F0302020204030204"/>
            </a:endParaRPr>
          </a:p>
          <a:p>
            <a:pPr marL="1188720" lvl="2" indent="-273960">
              <a:buClr>
                <a:srgbClr val="4F81BD"/>
              </a:buClr>
              <a:buSzPct val="76000"/>
              <a:buFont typeface="Wingdings 3" charset="2"/>
              <a:buChar char=""/>
            </a:pPr>
            <a:endParaRPr dirty="0">
              <a:solidFill>
                <a:srgbClr val="000000"/>
              </a:solidFill>
              <a:latin typeface="Calibri Light" panose="020F0302020204030204"/>
            </a:endParaRPr>
          </a:p>
        </p:txBody>
      </p:sp>
    </p:spTree>
    <p:extLst>
      <p:ext uri="{BB962C8B-B14F-4D97-AF65-F5344CB8AC3E}">
        <p14:creationId xmlns:p14="http://schemas.microsoft.com/office/powerpoint/2010/main" val="1418858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fade">
                                      <p:cBhvr>
                                        <p:cTn id="19" dur="500"/>
                                        <p:tgtEl>
                                          <p:spTgt spid="7">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animEffect transition="in" filter="fade">
                                      <p:cBhvr>
                                        <p:cTn id="27" dur="500"/>
                                        <p:tgtEl>
                                          <p:spTgt spid="7">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10" end="10"/>
                                            </p:txEl>
                                          </p:spTgt>
                                        </p:tgtEl>
                                        <p:attrNameLst>
                                          <p:attrName>style.visibility</p:attrName>
                                        </p:attrNameLst>
                                      </p:cBhvr>
                                      <p:to>
                                        <p:strVal val="visible"/>
                                      </p:to>
                                    </p:set>
                                    <p:animEffect transition="in" filter="fade">
                                      <p:cBhvr>
                                        <p:cTn id="30" dur="500"/>
                                        <p:tgtEl>
                                          <p:spTgt spid="7">
                                            <p:txEl>
                                              <p:pRg st="10" end="1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11" end="11"/>
                                            </p:txEl>
                                          </p:spTgt>
                                        </p:tgtEl>
                                        <p:attrNameLst>
                                          <p:attrName>style.visibility</p:attrName>
                                        </p:attrNameLst>
                                      </p:cBhvr>
                                      <p:to>
                                        <p:strVal val="visible"/>
                                      </p:to>
                                    </p:set>
                                    <p:animEffect transition="in" filter="fade">
                                      <p:cBhvr>
                                        <p:cTn id="33" dur="500"/>
                                        <p:tgtEl>
                                          <p:spTgt spid="7">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12" end="12"/>
                                            </p:txEl>
                                          </p:spTgt>
                                        </p:tgtEl>
                                        <p:attrNameLst>
                                          <p:attrName>style.visibility</p:attrName>
                                        </p:attrNameLst>
                                      </p:cBhvr>
                                      <p:to>
                                        <p:strVal val="visible"/>
                                      </p:to>
                                    </p:set>
                                    <p:animEffect transition="in" filter="fade">
                                      <p:cBhvr>
                                        <p:cTn id="36" dur="500"/>
                                        <p:tgtEl>
                                          <p:spTgt spid="7">
                                            <p:txEl>
                                              <p:pRg st="12" end="1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animEffect transition="in" filter="fade">
                                      <p:cBhvr>
                                        <p:cTn id="39" dur="500"/>
                                        <p:tgtEl>
                                          <p:spTgt spid="7">
                                            <p:txEl>
                                              <p:pRg st="14" end="1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
                                            <p:txEl>
                                              <p:pRg st="15" end="15"/>
                                            </p:txEl>
                                          </p:spTgt>
                                        </p:tgtEl>
                                        <p:attrNameLst>
                                          <p:attrName>style.visibility</p:attrName>
                                        </p:attrNameLst>
                                      </p:cBhvr>
                                      <p:to>
                                        <p:strVal val="visible"/>
                                      </p:to>
                                    </p:set>
                                    <p:animEffect transition="in" filter="fade">
                                      <p:cBhvr>
                                        <p:cTn id="42" dur="500"/>
                                        <p:tgtEl>
                                          <p:spTgt spid="7">
                                            <p:txEl>
                                              <p:pRg st="15" end="15"/>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7">
                                            <p:txEl>
                                              <p:pRg st="16" end="16"/>
                                            </p:txEl>
                                          </p:spTgt>
                                        </p:tgtEl>
                                        <p:attrNameLst>
                                          <p:attrName>style.visibility</p:attrName>
                                        </p:attrNameLst>
                                      </p:cBhvr>
                                      <p:to>
                                        <p:strVal val="visible"/>
                                      </p:to>
                                    </p:set>
                                    <p:animEffect transition="in" filter="fade">
                                      <p:cBhvr>
                                        <p:cTn id="45" dur="500"/>
                                        <p:tgtEl>
                                          <p:spTgt spid="7">
                                            <p:txEl>
                                              <p:pRg st="16" end="16"/>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7">
                                            <p:txEl>
                                              <p:pRg st="18" end="18"/>
                                            </p:txEl>
                                          </p:spTgt>
                                        </p:tgtEl>
                                        <p:attrNameLst>
                                          <p:attrName>style.visibility</p:attrName>
                                        </p:attrNameLst>
                                      </p:cBhvr>
                                      <p:to>
                                        <p:strVal val="visible"/>
                                      </p:to>
                                    </p:set>
                                    <p:animEffect transition="in" filter="fade">
                                      <p:cBhvr>
                                        <p:cTn id="48" dur="500"/>
                                        <p:tgtEl>
                                          <p:spTgt spid="7">
                                            <p:txEl>
                                              <p:pRg st="18" end="18"/>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7">
                                            <p:txEl>
                                              <p:pRg st="19" end="19"/>
                                            </p:txEl>
                                          </p:spTgt>
                                        </p:tgtEl>
                                        <p:attrNameLst>
                                          <p:attrName>style.visibility</p:attrName>
                                        </p:attrNameLst>
                                      </p:cBhvr>
                                      <p:to>
                                        <p:strVal val="visible"/>
                                      </p:to>
                                    </p:set>
                                    <p:animEffect transition="in" filter="fade">
                                      <p:cBhvr>
                                        <p:cTn id="51" dur="500"/>
                                        <p:tgtEl>
                                          <p:spTgt spid="7">
                                            <p:txEl>
                                              <p:pRg st="19" end="19"/>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7">
                                            <p:txEl>
                                              <p:pRg st="20" end="20"/>
                                            </p:txEl>
                                          </p:spTgt>
                                        </p:tgtEl>
                                        <p:attrNameLst>
                                          <p:attrName>style.visibility</p:attrName>
                                        </p:attrNameLst>
                                      </p:cBhvr>
                                      <p:to>
                                        <p:strVal val="visible"/>
                                      </p:to>
                                    </p:set>
                                    <p:animEffect transition="in" filter="fade">
                                      <p:cBhvr>
                                        <p:cTn id="54" dur="500"/>
                                        <p:tgtEl>
                                          <p:spTgt spid="7">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2"/>
          <p:cNvSpPr/>
          <p:nvPr/>
        </p:nvSpPr>
        <p:spPr>
          <a:xfrm>
            <a:off x="1684173" y="6310255"/>
            <a:ext cx="562288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a:solidFill>
                  <a:prstClr val="white"/>
                </a:solidFill>
                <a:uFill>
                  <a:solidFill>
                    <a:srgbClr val="FFFFFF"/>
                  </a:solidFill>
                </a:uFill>
                <a:latin typeface="Calibri Light" panose="020F0302020204030204"/>
              </a:rPr>
              <a:t>The Run Method (in Forum)</a:t>
            </a:r>
            <a:endParaRPr sz="1400" dirty="0">
              <a:solidFill>
                <a:prstClr val="white"/>
              </a:solidFill>
              <a:latin typeface="Calibri Light" panose="020F0302020204030204"/>
            </a:endParaRPr>
          </a:p>
        </p:txBody>
      </p:sp>
      <p:sp>
        <p:nvSpPr>
          <p:cNvPr id="2" name="Rectangle 1"/>
          <p:cNvSpPr/>
          <p:nvPr/>
        </p:nvSpPr>
        <p:spPr>
          <a:xfrm>
            <a:off x="1430680" y="819071"/>
            <a:ext cx="6129867" cy="3785652"/>
          </a:xfrm>
          <a:prstGeom prst="rect">
            <a:avLst/>
          </a:prstGeom>
        </p:spPr>
        <p:txBody>
          <a:bodyPr wrap="square">
            <a:spAutoFit/>
          </a:bodyPr>
          <a:lstStyle/>
          <a:p>
            <a:r>
              <a:rPr lang="en-US" sz="2000" b="1" dirty="0">
                <a:solidFill>
                  <a:srgbClr val="7F0055"/>
                </a:solidFill>
                <a:latin typeface="Consolas" panose="020B0609020204030204" pitchFamily="49" charset="0"/>
              </a:rPr>
              <a:t>public</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void</a:t>
            </a:r>
            <a:r>
              <a:rPr lang="en-US" sz="2000" b="1" dirty="0">
                <a:solidFill>
                  <a:srgbClr val="000000"/>
                </a:solidFill>
                <a:latin typeface="Consolas" panose="020B0609020204030204" pitchFamily="49" charset="0"/>
              </a:rPr>
              <a:t> run() {</a:t>
            </a:r>
          </a:p>
          <a:p>
            <a:pPr marL="515938"/>
            <a:r>
              <a:rPr lang="en-US" sz="2000" dirty="0">
                <a:solidFill>
                  <a:srgbClr val="000000"/>
                </a:solidFill>
                <a:latin typeface="Consolas" panose="020B0609020204030204" pitchFamily="49" charset="0"/>
              </a:rPr>
              <a:t>Scanner </a:t>
            </a:r>
            <a:r>
              <a:rPr lang="en-US" sz="2000" dirty="0" err="1">
                <a:solidFill>
                  <a:srgbClr val="6A3E3E"/>
                </a:solidFill>
                <a:latin typeface="Consolas" panose="020B0609020204030204" pitchFamily="49" charset="0"/>
              </a:rPr>
              <a:t>sc</a:t>
            </a:r>
            <a:r>
              <a:rPr lang="en-US" sz="2000" dirty="0">
                <a:solidFill>
                  <a:srgbClr val="000000"/>
                </a:solidFill>
                <a:latin typeface="Consolas" panose="020B0609020204030204" pitchFamily="49" charset="0"/>
              </a:rPr>
              <a:t> = </a:t>
            </a:r>
            <a:r>
              <a:rPr lang="en-US" sz="2000" b="1" dirty="0">
                <a:solidFill>
                  <a:srgbClr val="7F0055"/>
                </a:solidFill>
                <a:latin typeface="Consolas" panose="020B0609020204030204" pitchFamily="49" charset="0"/>
              </a:rPr>
              <a:t>new</a:t>
            </a:r>
            <a:r>
              <a:rPr lang="en-US" sz="2000" b="1" dirty="0">
                <a:solidFill>
                  <a:srgbClr val="000000"/>
                </a:solidFill>
                <a:latin typeface="Consolas" panose="020B0609020204030204" pitchFamily="49" charset="0"/>
              </a:rPr>
              <a:t> Scanner(System.</a:t>
            </a:r>
            <a:r>
              <a:rPr lang="en-US" sz="2000" b="1" i="1" dirty="0">
                <a:solidFill>
                  <a:srgbClr val="0000C0"/>
                </a:solidFill>
                <a:latin typeface="Consolas" panose="020B0609020204030204" pitchFamily="49" charset="0"/>
              </a:rPr>
              <a:t>in</a:t>
            </a:r>
            <a:r>
              <a:rPr lang="en-US" sz="2000" b="1" i="1" dirty="0">
                <a:solidFill>
                  <a:srgbClr val="000000"/>
                </a:solidFill>
                <a:latin typeface="Consolas" panose="020B0609020204030204" pitchFamily="49" charset="0"/>
              </a:rPr>
              <a:t>);</a:t>
            </a:r>
          </a:p>
          <a:p>
            <a:pPr marL="515938"/>
            <a:endParaRPr lang="en-US" sz="2000" dirty="0">
              <a:solidFill>
                <a:srgbClr val="000000"/>
              </a:solidFill>
              <a:latin typeface="Consolas" panose="020B0609020204030204" pitchFamily="49" charset="0"/>
            </a:endParaRPr>
          </a:p>
          <a:p>
            <a:pPr marL="515938"/>
            <a:r>
              <a:rPr lang="en-US" sz="2000" b="1" dirty="0" err="1">
                <a:solidFill>
                  <a:srgbClr val="7F0055"/>
                </a:solidFill>
                <a:latin typeface="Consolas" panose="020B0609020204030204" pitchFamily="49" charset="0"/>
              </a:rPr>
              <a:t>int</a:t>
            </a:r>
            <a:r>
              <a:rPr lang="en-US" sz="2000" b="1" dirty="0">
                <a:solidFill>
                  <a:srgbClr val="000000"/>
                </a:solidFill>
                <a:latin typeface="Consolas" panose="020B0609020204030204" pitchFamily="49" charset="0"/>
              </a:rPr>
              <a:t> </a:t>
            </a:r>
            <a:r>
              <a:rPr lang="en-US" sz="2000" b="1" dirty="0" err="1">
                <a:solidFill>
                  <a:srgbClr val="6A3E3E"/>
                </a:solidFill>
                <a:latin typeface="Consolas" panose="020B0609020204030204" pitchFamily="49" charset="0"/>
              </a:rPr>
              <a:t>noOfUser</a:t>
            </a:r>
            <a:r>
              <a:rPr lang="en-US" sz="2000" b="1" dirty="0">
                <a:solidFill>
                  <a:srgbClr val="000000"/>
                </a:solidFill>
                <a:latin typeface="Consolas" panose="020B0609020204030204" pitchFamily="49" charset="0"/>
              </a:rPr>
              <a:t> = </a:t>
            </a:r>
            <a:r>
              <a:rPr lang="en-US" sz="2000" b="1" dirty="0" err="1">
                <a:solidFill>
                  <a:srgbClr val="6A3E3E"/>
                </a:solidFill>
                <a:latin typeface="Consolas" panose="020B0609020204030204" pitchFamily="49" charset="0"/>
              </a:rPr>
              <a:t>sc</a:t>
            </a:r>
            <a:r>
              <a:rPr lang="en-US" sz="2000" b="1" dirty="0" err="1">
                <a:solidFill>
                  <a:srgbClr val="000000"/>
                </a:solidFill>
                <a:latin typeface="Consolas" panose="020B0609020204030204" pitchFamily="49" charset="0"/>
              </a:rPr>
              <a:t>.nextInt</a:t>
            </a:r>
            <a:r>
              <a:rPr lang="en-US" sz="2000" b="1" dirty="0">
                <a:solidFill>
                  <a:srgbClr val="000000"/>
                </a:solidFill>
                <a:latin typeface="Consolas" panose="020B0609020204030204" pitchFamily="49" charset="0"/>
              </a:rPr>
              <a:t>();</a:t>
            </a:r>
          </a:p>
          <a:p>
            <a:pPr marL="515938"/>
            <a:r>
              <a:rPr lang="en-US" sz="2000" dirty="0" err="1">
                <a:solidFill>
                  <a:srgbClr val="000000"/>
                </a:solidFill>
                <a:latin typeface="Consolas" panose="020B0609020204030204" pitchFamily="49" charset="0"/>
              </a:rPr>
              <a:t>readAndStoreUsers</a:t>
            </a:r>
            <a:r>
              <a:rPr lang="en-US" sz="2000" dirty="0">
                <a:solidFill>
                  <a:srgbClr val="000000"/>
                </a:solidFill>
                <a:latin typeface="Consolas" panose="020B0609020204030204" pitchFamily="49" charset="0"/>
              </a:rPr>
              <a:t>(</a:t>
            </a:r>
            <a:r>
              <a:rPr lang="en-US" sz="2000" dirty="0" err="1">
                <a:solidFill>
                  <a:srgbClr val="6A3E3E"/>
                </a:solidFill>
                <a:latin typeface="Consolas" panose="020B0609020204030204" pitchFamily="49" charset="0"/>
              </a:rPr>
              <a:t>sc</a:t>
            </a:r>
            <a:r>
              <a:rPr lang="en-US" sz="2000" dirty="0">
                <a:solidFill>
                  <a:srgbClr val="000000"/>
                </a:solidFill>
                <a:latin typeface="Consolas" panose="020B0609020204030204" pitchFamily="49" charset="0"/>
              </a:rPr>
              <a:t>, </a:t>
            </a:r>
            <a:r>
              <a:rPr lang="en-US" sz="2000" dirty="0" err="1">
                <a:solidFill>
                  <a:srgbClr val="6A3E3E"/>
                </a:solidFill>
                <a:latin typeface="Consolas" panose="020B0609020204030204" pitchFamily="49" charset="0"/>
              </a:rPr>
              <a:t>noOfUser</a:t>
            </a:r>
            <a:r>
              <a:rPr lang="en-US" sz="2000" dirty="0">
                <a:solidFill>
                  <a:srgbClr val="000000"/>
                </a:solidFill>
                <a:latin typeface="Consolas" panose="020B0609020204030204" pitchFamily="49" charset="0"/>
              </a:rPr>
              <a:t>);</a:t>
            </a:r>
          </a:p>
          <a:p>
            <a:pPr marL="515938"/>
            <a:endParaRPr lang="en-US" sz="2000" dirty="0">
              <a:solidFill>
                <a:srgbClr val="000000"/>
              </a:solidFill>
              <a:latin typeface="Consolas" panose="020B0609020204030204" pitchFamily="49" charset="0"/>
            </a:endParaRPr>
          </a:p>
          <a:p>
            <a:pPr marL="515938"/>
            <a:r>
              <a:rPr lang="en-US" sz="2000" b="1" dirty="0" err="1">
                <a:solidFill>
                  <a:srgbClr val="7F0055"/>
                </a:solidFill>
                <a:latin typeface="Consolas" panose="020B0609020204030204" pitchFamily="49" charset="0"/>
              </a:rPr>
              <a:t>int</a:t>
            </a:r>
            <a:r>
              <a:rPr lang="en-US" sz="2000" b="1" dirty="0">
                <a:solidFill>
                  <a:srgbClr val="000000"/>
                </a:solidFill>
                <a:latin typeface="Consolas" panose="020B0609020204030204" pitchFamily="49" charset="0"/>
              </a:rPr>
              <a:t> </a:t>
            </a:r>
            <a:r>
              <a:rPr lang="en-US" sz="2000" b="1" dirty="0" err="1">
                <a:solidFill>
                  <a:srgbClr val="6A3E3E"/>
                </a:solidFill>
                <a:latin typeface="Consolas" panose="020B0609020204030204" pitchFamily="49" charset="0"/>
              </a:rPr>
              <a:t>noOfThread</a:t>
            </a:r>
            <a:r>
              <a:rPr lang="en-US" sz="2000" b="1" dirty="0">
                <a:solidFill>
                  <a:srgbClr val="000000"/>
                </a:solidFill>
                <a:latin typeface="Consolas" panose="020B0609020204030204" pitchFamily="49" charset="0"/>
              </a:rPr>
              <a:t> = </a:t>
            </a:r>
            <a:r>
              <a:rPr lang="en-US" sz="2000" b="1" dirty="0" err="1">
                <a:solidFill>
                  <a:srgbClr val="6A3E3E"/>
                </a:solidFill>
                <a:latin typeface="Consolas" panose="020B0609020204030204" pitchFamily="49" charset="0"/>
              </a:rPr>
              <a:t>sc</a:t>
            </a:r>
            <a:r>
              <a:rPr lang="en-US" sz="2000" b="1" dirty="0" err="1">
                <a:solidFill>
                  <a:srgbClr val="000000"/>
                </a:solidFill>
                <a:latin typeface="Consolas" panose="020B0609020204030204" pitchFamily="49" charset="0"/>
              </a:rPr>
              <a:t>.nextInt</a:t>
            </a:r>
            <a:r>
              <a:rPr lang="en-US" sz="2000" b="1" dirty="0">
                <a:solidFill>
                  <a:srgbClr val="000000"/>
                </a:solidFill>
                <a:latin typeface="Consolas" panose="020B0609020204030204" pitchFamily="49" charset="0"/>
              </a:rPr>
              <a:t>();</a:t>
            </a:r>
          </a:p>
          <a:p>
            <a:pPr marL="515938"/>
            <a:r>
              <a:rPr lang="en-US" sz="2000" dirty="0" err="1">
                <a:solidFill>
                  <a:srgbClr val="000000"/>
                </a:solidFill>
                <a:latin typeface="Consolas" panose="020B0609020204030204" pitchFamily="49" charset="0"/>
              </a:rPr>
              <a:t>readAndStoreThreads</a:t>
            </a:r>
            <a:r>
              <a:rPr lang="en-US" sz="2000" dirty="0">
                <a:solidFill>
                  <a:srgbClr val="000000"/>
                </a:solidFill>
                <a:latin typeface="Consolas" panose="020B0609020204030204" pitchFamily="49" charset="0"/>
              </a:rPr>
              <a:t>(</a:t>
            </a:r>
            <a:r>
              <a:rPr lang="en-US" sz="2000" dirty="0" err="1">
                <a:solidFill>
                  <a:srgbClr val="6A3E3E"/>
                </a:solidFill>
                <a:latin typeface="Consolas" panose="020B0609020204030204" pitchFamily="49" charset="0"/>
              </a:rPr>
              <a:t>sc</a:t>
            </a:r>
            <a:r>
              <a:rPr lang="en-US" sz="2000" dirty="0">
                <a:solidFill>
                  <a:srgbClr val="000000"/>
                </a:solidFill>
                <a:latin typeface="Consolas" panose="020B0609020204030204" pitchFamily="49" charset="0"/>
              </a:rPr>
              <a:t>, </a:t>
            </a:r>
            <a:r>
              <a:rPr lang="en-US" sz="2000" dirty="0" err="1">
                <a:solidFill>
                  <a:srgbClr val="6A3E3E"/>
                </a:solidFill>
                <a:latin typeface="Consolas" panose="020B0609020204030204" pitchFamily="49" charset="0"/>
              </a:rPr>
              <a:t>noOfThread</a:t>
            </a:r>
            <a:r>
              <a:rPr lang="en-US" sz="2000" dirty="0">
                <a:solidFill>
                  <a:srgbClr val="000000"/>
                </a:solidFill>
                <a:latin typeface="Consolas" panose="020B0609020204030204" pitchFamily="49" charset="0"/>
              </a:rPr>
              <a:t>);</a:t>
            </a:r>
          </a:p>
          <a:p>
            <a:pPr marL="515938"/>
            <a:endParaRPr lang="en-US" sz="2000" dirty="0">
              <a:solidFill>
                <a:srgbClr val="000000"/>
              </a:solidFill>
              <a:latin typeface="Consolas" panose="020B0609020204030204" pitchFamily="49" charset="0"/>
            </a:endParaRPr>
          </a:p>
          <a:p>
            <a:pPr marL="515938"/>
            <a:r>
              <a:rPr lang="en-US" sz="2000" b="1" dirty="0" err="1">
                <a:solidFill>
                  <a:srgbClr val="7F0055"/>
                </a:solidFill>
                <a:latin typeface="Consolas" panose="020B0609020204030204" pitchFamily="49" charset="0"/>
              </a:rPr>
              <a:t>int</a:t>
            </a:r>
            <a:r>
              <a:rPr lang="en-US" sz="2000" b="1"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noOf</a:t>
            </a:r>
            <a:r>
              <a:rPr lang="en-US" sz="2000" b="1" dirty="0" err="1">
                <a:solidFill>
                  <a:srgbClr val="6A3E3E"/>
                </a:solidFill>
                <a:latin typeface="Consolas" panose="020B0609020204030204" pitchFamily="49" charset="0"/>
              </a:rPr>
              <a:t>Query</a:t>
            </a:r>
            <a:r>
              <a:rPr lang="en-US" sz="2000" b="1" dirty="0">
                <a:solidFill>
                  <a:srgbClr val="6A3E3E"/>
                </a:solidFill>
                <a:latin typeface="Consolas" panose="020B0609020204030204" pitchFamily="49" charset="0"/>
              </a:rPr>
              <a:t> </a:t>
            </a:r>
            <a:r>
              <a:rPr lang="en-US" sz="2000" b="1" dirty="0">
                <a:solidFill>
                  <a:srgbClr val="000000"/>
                </a:solidFill>
                <a:latin typeface="Consolas" panose="020B0609020204030204" pitchFamily="49" charset="0"/>
              </a:rPr>
              <a:t>= </a:t>
            </a:r>
            <a:r>
              <a:rPr lang="en-US" sz="2000" b="1" dirty="0" err="1">
                <a:solidFill>
                  <a:srgbClr val="6A3E3E"/>
                </a:solidFill>
                <a:latin typeface="Consolas" panose="020B0609020204030204" pitchFamily="49" charset="0"/>
              </a:rPr>
              <a:t>sc</a:t>
            </a:r>
            <a:r>
              <a:rPr lang="en-US" sz="2000" b="1" dirty="0" err="1">
                <a:solidFill>
                  <a:srgbClr val="000000"/>
                </a:solidFill>
                <a:latin typeface="Consolas" panose="020B0609020204030204" pitchFamily="49" charset="0"/>
              </a:rPr>
              <a:t>.nextInt</a:t>
            </a:r>
            <a:r>
              <a:rPr lang="en-US" sz="2000" b="1" dirty="0">
                <a:solidFill>
                  <a:srgbClr val="000000"/>
                </a:solidFill>
                <a:latin typeface="Consolas" panose="020B0609020204030204" pitchFamily="49" charset="0"/>
              </a:rPr>
              <a:t>();</a:t>
            </a:r>
          </a:p>
          <a:p>
            <a:pPr marL="515938"/>
            <a:r>
              <a:rPr lang="en-US" sz="2000" dirty="0" err="1">
                <a:solidFill>
                  <a:srgbClr val="000000"/>
                </a:solidFill>
                <a:latin typeface="Consolas" panose="020B0609020204030204" pitchFamily="49" charset="0"/>
              </a:rPr>
              <a:t>executeQueries</a:t>
            </a:r>
            <a:r>
              <a:rPr lang="en-US" sz="2000" dirty="0">
                <a:solidFill>
                  <a:srgbClr val="000000"/>
                </a:solidFill>
                <a:latin typeface="Consolas" panose="020B0609020204030204" pitchFamily="49" charset="0"/>
              </a:rPr>
              <a:t>(</a:t>
            </a:r>
            <a:r>
              <a:rPr lang="en-US" sz="2000" dirty="0" err="1">
                <a:solidFill>
                  <a:srgbClr val="6A3E3E"/>
                </a:solidFill>
                <a:latin typeface="Consolas" panose="020B0609020204030204" pitchFamily="49" charset="0"/>
              </a:rPr>
              <a:t>sc</a:t>
            </a:r>
            <a:r>
              <a:rPr lang="en-US" sz="2000" dirty="0">
                <a:solidFill>
                  <a:srgbClr val="000000"/>
                </a:solidFill>
                <a:latin typeface="Consolas" panose="020B0609020204030204" pitchFamily="49" charset="0"/>
              </a:rPr>
              <a:t>, </a:t>
            </a:r>
            <a:r>
              <a:rPr lang="en-US" sz="2000" dirty="0" err="1">
                <a:solidFill>
                  <a:srgbClr val="6A3E3E"/>
                </a:solidFill>
                <a:latin typeface="Consolas" panose="020B0609020204030204" pitchFamily="49" charset="0"/>
              </a:rPr>
              <a:t>noOfQuery</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a:t>
            </a:r>
            <a:endParaRPr lang="en-US" sz="2000" dirty="0">
              <a:solidFill>
                <a:srgbClr val="000000"/>
              </a:solidFill>
            </a:endParaRPr>
          </a:p>
        </p:txBody>
      </p:sp>
    </p:spTree>
    <p:extLst>
      <p:ext uri="{BB962C8B-B14F-4D97-AF65-F5344CB8AC3E}">
        <p14:creationId xmlns:p14="http://schemas.microsoft.com/office/powerpoint/2010/main" val="108182149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2"/>
          <p:cNvSpPr/>
          <p:nvPr/>
        </p:nvSpPr>
        <p:spPr>
          <a:xfrm>
            <a:off x="1684173" y="6310255"/>
            <a:ext cx="562288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a:solidFill>
                  <a:prstClr val="white"/>
                </a:solidFill>
                <a:uFill>
                  <a:solidFill>
                    <a:srgbClr val="FFFFFF"/>
                  </a:solidFill>
                </a:uFill>
                <a:latin typeface="Calibri Light" panose="020F0302020204030204"/>
              </a:rPr>
              <a:t>Execute Queries</a:t>
            </a:r>
            <a:endParaRPr sz="1400" dirty="0">
              <a:solidFill>
                <a:prstClr val="white"/>
              </a:solidFill>
              <a:latin typeface="Calibri Light" panose="020F0302020204030204"/>
            </a:endParaRPr>
          </a:p>
        </p:txBody>
      </p:sp>
      <p:sp>
        <p:nvSpPr>
          <p:cNvPr id="7" name="Rectangle 6"/>
          <p:cNvSpPr/>
          <p:nvPr/>
        </p:nvSpPr>
        <p:spPr>
          <a:xfrm>
            <a:off x="624688" y="614767"/>
            <a:ext cx="7568697" cy="5632311"/>
          </a:xfrm>
          <a:prstGeom prst="rect">
            <a:avLst/>
          </a:prstGeom>
        </p:spPr>
        <p:txBody>
          <a:bodyPr wrap="square">
            <a:spAutoFit/>
          </a:bodyPr>
          <a:lstStyle/>
          <a:p>
            <a:r>
              <a:rPr lang="en-US" sz="2000" b="1" dirty="0">
                <a:solidFill>
                  <a:srgbClr val="7F0055"/>
                </a:solidFill>
                <a:latin typeface="Consolas" panose="020B0609020204030204" pitchFamily="49" charset="0"/>
                <a:cs typeface="Consolas" panose="020B0609020204030204" pitchFamily="49" charset="0"/>
              </a:rPr>
              <a:t>private</a:t>
            </a:r>
            <a:r>
              <a:rPr lang="en-US" sz="2000" b="1" dirty="0">
                <a:solidFill>
                  <a:srgbClr val="000000"/>
                </a:solidFill>
                <a:latin typeface="Consolas" panose="020B0609020204030204" pitchFamily="49" charset="0"/>
                <a:cs typeface="Consolas" panose="020B0609020204030204" pitchFamily="49" charset="0"/>
              </a:rPr>
              <a:t> </a:t>
            </a:r>
            <a:r>
              <a:rPr lang="en-US" sz="2000" b="1" dirty="0">
                <a:solidFill>
                  <a:srgbClr val="7F0055"/>
                </a:solidFill>
                <a:latin typeface="Consolas" panose="020B0609020204030204" pitchFamily="49" charset="0"/>
                <a:cs typeface="Consolas" panose="020B0609020204030204" pitchFamily="49" charset="0"/>
              </a:rPr>
              <a:t>void</a:t>
            </a:r>
            <a:r>
              <a:rPr lang="en-US" sz="2000" b="1" dirty="0">
                <a:solidFill>
                  <a:srgbClr val="000000"/>
                </a:solidFill>
                <a:latin typeface="Consolas" panose="020B0609020204030204" pitchFamily="49" charset="0"/>
                <a:cs typeface="Consolas" panose="020B0609020204030204" pitchFamily="49" charset="0"/>
              </a:rPr>
              <a:t> </a:t>
            </a:r>
            <a:r>
              <a:rPr lang="en-US" sz="2000" b="1" dirty="0" err="1">
                <a:solidFill>
                  <a:srgbClr val="000000"/>
                </a:solidFill>
                <a:latin typeface="Consolas" panose="020B0609020204030204" pitchFamily="49" charset="0"/>
                <a:cs typeface="Consolas" panose="020B0609020204030204" pitchFamily="49" charset="0"/>
              </a:rPr>
              <a:t>executeQueries</a:t>
            </a:r>
            <a:r>
              <a:rPr lang="en-US" sz="2000" b="1" dirty="0">
                <a:solidFill>
                  <a:srgbClr val="000000"/>
                </a:solidFill>
                <a:latin typeface="Consolas" panose="020B0609020204030204" pitchFamily="49" charset="0"/>
                <a:cs typeface="Consolas" panose="020B0609020204030204" pitchFamily="49" charset="0"/>
              </a:rPr>
              <a:t>(Scanner </a:t>
            </a:r>
            <a:r>
              <a:rPr lang="en-US" sz="2000" b="1" dirty="0" err="1">
                <a:solidFill>
                  <a:srgbClr val="6A3E3E"/>
                </a:solidFill>
                <a:latin typeface="Consolas" panose="020B0609020204030204" pitchFamily="49" charset="0"/>
                <a:cs typeface="Consolas" panose="020B0609020204030204" pitchFamily="49" charset="0"/>
              </a:rPr>
              <a:t>sc</a:t>
            </a:r>
            <a:r>
              <a:rPr lang="en-US" sz="2000" b="1" dirty="0">
                <a:solidFill>
                  <a:srgbClr val="000000"/>
                </a:solidFill>
                <a:latin typeface="Consolas" panose="020B0609020204030204" pitchFamily="49" charset="0"/>
                <a:cs typeface="Consolas" panose="020B0609020204030204" pitchFamily="49" charset="0"/>
              </a:rPr>
              <a:t>, </a:t>
            </a:r>
            <a:r>
              <a:rPr lang="en-US" sz="2000" b="1" dirty="0" err="1">
                <a:solidFill>
                  <a:srgbClr val="7F0055"/>
                </a:solidFill>
                <a:latin typeface="Consolas" panose="020B0609020204030204" pitchFamily="49" charset="0"/>
                <a:cs typeface="Consolas" panose="020B0609020204030204" pitchFamily="49" charset="0"/>
              </a:rPr>
              <a:t>int</a:t>
            </a:r>
            <a:r>
              <a:rPr lang="en-US" sz="2000" b="1" dirty="0">
                <a:solidFill>
                  <a:srgbClr val="000000"/>
                </a:solidFill>
                <a:latin typeface="Consolas" panose="020B0609020204030204" pitchFamily="49" charset="0"/>
                <a:cs typeface="Consolas" panose="020B0609020204030204" pitchFamily="49" charset="0"/>
              </a:rPr>
              <a:t> </a:t>
            </a:r>
            <a:r>
              <a:rPr lang="en-US" sz="2000" b="1" dirty="0">
                <a:solidFill>
                  <a:srgbClr val="6A3E3E"/>
                </a:solidFill>
                <a:latin typeface="Consolas" panose="020B0609020204030204" pitchFamily="49" charset="0"/>
                <a:cs typeface="Consolas" panose="020B0609020204030204" pitchFamily="49" charset="0"/>
              </a:rPr>
              <a:t>Q</a:t>
            </a:r>
            <a:r>
              <a:rPr lang="en-US" sz="2000" b="1" dirty="0">
                <a:solidFill>
                  <a:srgbClr val="000000"/>
                </a:solidFill>
                <a:latin typeface="Consolas" panose="020B0609020204030204" pitchFamily="49" charset="0"/>
                <a:cs typeface="Consolas" panose="020B0609020204030204" pitchFamily="49" charset="0"/>
              </a:rPr>
              <a:t>) {</a:t>
            </a:r>
            <a:endParaRPr lang="en-US" sz="2000" b="1" dirty="0">
              <a:solidFill>
                <a:srgbClr val="000000"/>
              </a:solidFill>
              <a:latin typeface="Consolas" panose="020B0609020204030204" pitchFamily="49" charset="0"/>
            </a:endParaRPr>
          </a:p>
          <a:p>
            <a:pPr marL="515938"/>
            <a:r>
              <a:rPr lang="en-SG" sz="2000" b="1" dirty="0" err="1">
                <a:solidFill>
                  <a:srgbClr val="7F0055"/>
                </a:solidFill>
                <a:latin typeface="Consolas" panose="020B0609020204030204" pitchFamily="49" charset="0"/>
                <a:cs typeface="Consolas" panose="020B0609020204030204" pitchFamily="49" charset="0"/>
              </a:rPr>
              <a:t>int</a:t>
            </a:r>
            <a:r>
              <a:rPr lang="en-SG" sz="2000" b="1" dirty="0">
                <a:solidFill>
                  <a:srgbClr val="000000"/>
                </a:solidFill>
                <a:latin typeface="Consolas" panose="020B0609020204030204" pitchFamily="49" charset="0"/>
                <a:cs typeface="Consolas" panose="020B0609020204030204" pitchFamily="49" charset="0"/>
              </a:rPr>
              <a:t> query = </a:t>
            </a:r>
            <a:r>
              <a:rPr lang="en-SG" sz="2000" b="1" dirty="0" err="1">
                <a:solidFill>
                  <a:srgbClr val="000000"/>
                </a:solidFill>
                <a:latin typeface="Consolas" panose="020B0609020204030204" pitchFamily="49" charset="0"/>
                <a:cs typeface="Consolas" panose="020B0609020204030204" pitchFamily="49" charset="0"/>
              </a:rPr>
              <a:t>sc.nextInt</a:t>
            </a:r>
            <a:r>
              <a:rPr lang="en-SG" sz="2000" b="1" dirty="0">
                <a:solidFill>
                  <a:srgbClr val="000000"/>
                </a:solidFill>
                <a:latin typeface="Consolas" panose="020B0609020204030204" pitchFamily="49" charset="0"/>
                <a:cs typeface="Consolas" panose="020B0609020204030204" pitchFamily="49" charset="0"/>
              </a:rPr>
              <a:t>();</a:t>
            </a:r>
          </a:p>
          <a:p>
            <a:pPr marL="515938"/>
            <a:r>
              <a:rPr lang="nn-NO" sz="2000" b="1" dirty="0">
                <a:solidFill>
                  <a:srgbClr val="7F0055"/>
                </a:solidFill>
                <a:latin typeface="Consolas" panose="020B0609020204030204" pitchFamily="49" charset="0"/>
                <a:cs typeface="Consolas" panose="020B0609020204030204" pitchFamily="49" charset="0"/>
              </a:rPr>
              <a:t>for</a:t>
            </a:r>
            <a:r>
              <a:rPr lang="nn-NO" sz="2000" b="1" dirty="0">
                <a:solidFill>
                  <a:srgbClr val="000000"/>
                </a:solidFill>
                <a:latin typeface="Consolas" panose="020B0609020204030204" pitchFamily="49" charset="0"/>
                <a:cs typeface="Consolas" panose="020B0609020204030204" pitchFamily="49" charset="0"/>
              </a:rPr>
              <a:t> (</a:t>
            </a:r>
            <a:r>
              <a:rPr lang="nn-NO" sz="2000" b="1" dirty="0">
                <a:solidFill>
                  <a:srgbClr val="7F0055"/>
                </a:solidFill>
                <a:latin typeface="Consolas" panose="020B0609020204030204" pitchFamily="49" charset="0"/>
                <a:cs typeface="Consolas" panose="020B0609020204030204" pitchFamily="49" charset="0"/>
              </a:rPr>
              <a:t>int</a:t>
            </a:r>
            <a:r>
              <a:rPr lang="nn-NO" sz="2000" b="1" dirty="0">
                <a:solidFill>
                  <a:srgbClr val="000000"/>
                </a:solidFill>
                <a:latin typeface="Consolas" panose="020B0609020204030204" pitchFamily="49" charset="0"/>
                <a:cs typeface="Consolas" panose="020B0609020204030204" pitchFamily="49" charset="0"/>
              </a:rPr>
              <a:t> i = 0; i &lt; query; i++) {</a:t>
            </a:r>
            <a:endParaRPr lang="nn-NO" sz="2000" b="1" dirty="0">
              <a:solidFill>
                <a:srgbClr val="000000"/>
              </a:solidFill>
              <a:latin typeface="Consolas" panose="020B0609020204030204" pitchFamily="49" charset="0"/>
            </a:endParaRPr>
          </a:p>
          <a:p>
            <a:pPr marL="515938">
              <a:tabLst>
                <a:tab pos="1031875" algn="l"/>
              </a:tabLst>
            </a:pPr>
            <a:r>
              <a:rPr lang="en-US" sz="2000" dirty="0">
                <a:solidFill>
                  <a:srgbClr val="000000"/>
                </a:solidFill>
                <a:latin typeface="Consolas" panose="020B0609020204030204" pitchFamily="49" charset="0"/>
              </a:rPr>
              <a:t>	</a:t>
            </a:r>
            <a:r>
              <a:rPr lang="en-SG" sz="2000" dirty="0">
                <a:solidFill>
                  <a:srgbClr val="000000"/>
                </a:solidFill>
                <a:latin typeface="Consolas" panose="020B0609020204030204" pitchFamily="49" charset="0"/>
                <a:cs typeface="Consolas" panose="020B0609020204030204" pitchFamily="49" charset="0"/>
              </a:rPr>
              <a:t>String type = </a:t>
            </a:r>
            <a:r>
              <a:rPr lang="en-SG" sz="2000" dirty="0" err="1">
                <a:solidFill>
                  <a:srgbClr val="000000"/>
                </a:solidFill>
                <a:latin typeface="Consolas" panose="020B0609020204030204" pitchFamily="49" charset="0"/>
                <a:cs typeface="Consolas" panose="020B0609020204030204" pitchFamily="49" charset="0"/>
              </a:rPr>
              <a:t>sc.next</a:t>
            </a:r>
            <a:r>
              <a:rPr lang="en-SG" sz="2000" dirty="0">
                <a:solidFill>
                  <a:srgbClr val="000000"/>
                </a:solidFill>
                <a:latin typeface="Consolas" panose="020B0609020204030204" pitchFamily="49" charset="0"/>
                <a:cs typeface="Consolas" panose="020B0609020204030204" pitchFamily="49" charset="0"/>
              </a:rPr>
              <a:t>();</a:t>
            </a:r>
          </a:p>
          <a:p>
            <a:pPr marL="515938">
              <a:tabLst>
                <a:tab pos="1031875" algn="l"/>
              </a:tabLst>
            </a:pPr>
            <a:r>
              <a:rPr lang="en-SG" sz="2000" b="1" dirty="0">
                <a:solidFill>
                  <a:srgbClr val="000000"/>
                </a:solidFill>
                <a:latin typeface="Consolas" panose="020B0609020204030204" pitchFamily="49" charset="0"/>
                <a:cs typeface="Consolas" panose="020B0609020204030204" pitchFamily="49" charset="0"/>
              </a:rPr>
              <a:t>	</a:t>
            </a:r>
            <a:r>
              <a:rPr lang="en-SG" sz="2000" b="1" dirty="0">
                <a:solidFill>
                  <a:srgbClr val="7F0055"/>
                </a:solidFill>
                <a:latin typeface="Consolas" panose="020B0609020204030204" pitchFamily="49" charset="0"/>
                <a:cs typeface="Consolas" panose="020B0609020204030204" pitchFamily="49" charset="0"/>
              </a:rPr>
              <a:t>switch</a:t>
            </a:r>
            <a:r>
              <a:rPr lang="en-SG" sz="2000" b="1" dirty="0">
                <a:solidFill>
                  <a:srgbClr val="000000"/>
                </a:solidFill>
                <a:latin typeface="Consolas" panose="020B0609020204030204" pitchFamily="49" charset="0"/>
                <a:cs typeface="Consolas" panose="020B0609020204030204" pitchFamily="49" charset="0"/>
              </a:rPr>
              <a:t> (type) {</a:t>
            </a:r>
          </a:p>
          <a:p>
            <a:pPr marL="515938">
              <a:tabLst>
                <a:tab pos="1031875" algn="l"/>
              </a:tabLst>
            </a:pPr>
            <a:r>
              <a:rPr lang="en-SG" sz="2000" b="1" dirty="0">
                <a:solidFill>
                  <a:srgbClr val="000000"/>
                </a:solidFill>
                <a:latin typeface="Consolas" panose="020B0609020204030204" pitchFamily="49" charset="0"/>
                <a:cs typeface="Consolas" panose="020B0609020204030204" pitchFamily="49" charset="0"/>
              </a:rPr>
              <a:t>		</a:t>
            </a:r>
            <a:r>
              <a:rPr lang="en-SG" sz="2000" b="1" dirty="0">
                <a:solidFill>
                  <a:srgbClr val="7F0055"/>
                </a:solidFill>
                <a:latin typeface="Consolas" panose="020B0609020204030204" pitchFamily="49" charset="0"/>
                <a:cs typeface="Consolas" panose="020B0609020204030204" pitchFamily="49" charset="0"/>
              </a:rPr>
              <a:t>case</a:t>
            </a:r>
            <a:r>
              <a:rPr lang="en-SG" sz="2000" b="1" dirty="0">
                <a:solidFill>
                  <a:srgbClr val="000000"/>
                </a:solidFill>
                <a:latin typeface="Consolas" panose="020B0609020204030204" pitchFamily="49" charset="0"/>
                <a:cs typeface="Consolas" panose="020B0609020204030204" pitchFamily="49" charset="0"/>
              </a:rPr>
              <a:t> </a:t>
            </a:r>
            <a:r>
              <a:rPr lang="en-SG" sz="2000" b="1" dirty="0">
                <a:solidFill>
                  <a:srgbClr val="2A00FF"/>
                </a:solidFill>
                <a:latin typeface="Consolas" panose="020B0609020204030204" pitchFamily="49" charset="0"/>
                <a:cs typeface="Consolas" panose="020B0609020204030204" pitchFamily="49" charset="0"/>
              </a:rPr>
              <a:t>"post"</a:t>
            </a:r>
            <a:r>
              <a:rPr lang="en-SG" sz="2000" b="1" dirty="0">
                <a:solidFill>
                  <a:srgbClr val="000000"/>
                </a:solidFill>
                <a:latin typeface="Consolas" panose="020B0609020204030204" pitchFamily="49" charset="0"/>
                <a:cs typeface="Consolas" panose="020B0609020204030204" pitchFamily="49" charset="0"/>
              </a:rPr>
              <a:t>:</a:t>
            </a:r>
          </a:p>
          <a:p>
            <a:pPr marL="515938">
              <a:tabLst>
                <a:tab pos="1031875" algn="l"/>
              </a:tabLst>
            </a:pPr>
            <a:r>
              <a:rPr lang="en-SG" sz="2000" b="1" dirty="0">
                <a:solidFill>
                  <a:srgbClr val="000000"/>
                </a:solidFill>
                <a:latin typeface="Consolas" panose="020B0609020204030204" pitchFamily="49" charset="0"/>
                <a:cs typeface="Consolas" panose="020B0609020204030204" pitchFamily="49" charset="0"/>
              </a:rPr>
              <a:t>			</a:t>
            </a:r>
            <a:r>
              <a:rPr lang="en-SG" sz="2000" dirty="0" err="1">
                <a:solidFill>
                  <a:srgbClr val="000000"/>
                </a:solidFill>
                <a:latin typeface="Consolas" panose="020B0609020204030204" pitchFamily="49" charset="0"/>
                <a:cs typeface="Consolas" panose="020B0609020204030204" pitchFamily="49" charset="0"/>
              </a:rPr>
              <a:t>forum.createPost</a:t>
            </a:r>
            <a:r>
              <a:rPr lang="en-SG" sz="2000" dirty="0">
                <a:solidFill>
                  <a:srgbClr val="000000"/>
                </a:solidFill>
                <a:latin typeface="Consolas" panose="020B0609020204030204" pitchFamily="49" charset="0"/>
                <a:cs typeface="Consolas" panose="020B0609020204030204" pitchFamily="49" charset="0"/>
              </a:rPr>
              <a:t>(</a:t>
            </a:r>
            <a:r>
              <a:rPr lang="en-SG" sz="2000" dirty="0" err="1">
                <a:solidFill>
                  <a:srgbClr val="000000"/>
                </a:solidFill>
                <a:latin typeface="Consolas" panose="020B0609020204030204" pitchFamily="49" charset="0"/>
                <a:cs typeface="Consolas" panose="020B0609020204030204" pitchFamily="49" charset="0"/>
              </a:rPr>
              <a:t>sc</a:t>
            </a:r>
            <a:r>
              <a:rPr lang="en-SG" sz="2000" dirty="0">
                <a:solidFill>
                  <a:srgbClr val="000000"/>
                </a:solidFill>
                <a:latin typeface="Consolas" panose="020B0609020204030204" pitchFamily="49" charset="0"/>
                <a:cs typeface="Consolas" panose="020B0609020204030204" pitchFamily="49" charset="0"/>
              </a:rPr>
              <a:t>);</a:t>
            </a:r>
          </a:p>
          <a:p>
            <a:pPr marL="515938">
              <a:tabLst>
                <a:tab pos="1031875" algn="l"/>
              </a:tabLst>
            </a:pPr>
            <a:r>
              <a:rPr lang="en-SG" sz="2000" b="1" dirty="0">
                <a:solidFill>
                  <a:srgbClr val="000000"/>
                </a:solidFill>
                <a:latin typeface="Consolas" panose="020B0609020204030204" pitchFamily="49" charset="0"/>
                <a:cs typeface="Consolas" panose="020B0609020204030204" pitchFamily="49" charset="0"/>
              </a:rPr>
              <a:t>			</a:t>
            </a:r>
            <a:r>
              <a:rPr lang="en-SG" sz="2000" b="1" dirty="0">
                <a:solidFill>
                  <a:srgbClr val="7F0055"/>
                </a:solidFill>
                <a:latin typeface="Consolas" panose="020B0609020204030204" pitchFamily="49" charset="0"/>
                <a:cs typeface="Consolas" panose="020B0609020204030204" pitchFamily="49" charset="0"/>
              </a:rPr>
              <a:t>break</a:t>
            </a:r>
            <a:r>
              <a:rPr lang="en-SG" sz="2000" b="1" dirty="0">
                <a:solidFill>
                  <a:srgbClr val="000000"/>
                </a:solidFill>
                <a:latin typeface="Consolas" panose="020B0609020204030204" pitchFamily="49" charset="0"/>
                <a:cs typeface="Consolas" panose="020B0609020204030204" pitchFamily="49" charset="0"/>
              </a:rPr>
              <a:t>;</a:t>
            </a:r>
          </a:p>
          <a:p>
            <a:pPr marL="515938">
              <a:tabLst>
                <a:tab pos="1031875" algn="l"/>
              </a:tabLst>
            </a:pPr>
            <a:r>
              <a:rPr lang="en-SG" sz="2000" b="1" dirty="0">
                <a:solidFill>
                  <a:srgbClr val="000000"/>
                </a:solidFill>
                <a:latin typeface="Consolas" panose="020B0609020204030204" pitchFamily="49" charset="0"/>
                <a:cs typeface="Consolas" panose="020B0609020204030204" pitchFamily="49" charset="0"/>
              </a:rPr>
              <a:t>		</a:t>
            </a:r>
            <a:r>
              <a:rPr lang="en-SG" sz="2000" b="1" dirty="0">
                <a:solidFill>
                  <a:srgbClr val="7F0055"/>
                </a:solidFill>
                <a:latin typeface="Consolas" panose="020B0609020204030204" pitchFamily="49" charset="0"/>
                <a:cs typeface="Consolas" panose="020B0609020204030204" pitchFamily="49" charset="0"/>
              </a:rPr>
              <a:t>case</a:t>
            </a:r>
            <a:r>
              <a:rPr lang="en-SG" sz="2000" b="1" dirty="0">
                <a:solidFill>
                  <a:srgbClr val="000000"/>
                </a:solidFill>
                <a:latin typeface="Consolas" panose="020B0609020204030204" pitchFamily="49" charset="0"/>
                <a:cs typeface="Consolas" panose="020B0609020204030204" pitchFamily="49" charset="0"/>
              </a:rPr>
              <a:t> </a:t>
            </a:r>
            <a:r>
              <a:rPr lang="en-SG" sz="2000" b="1" dirty="0">
                <a:solidFill>
                  <a:srgbClr val="2A00FF"/>
                </a:solidFill>
                <a:latin typeface="Consolas" panose="020B0609020204030204" pitchFamily="49" charset="0"/>
                <a:cs typeface="Consolas" panose="020B0609020204030204" pitchFamily="49" charset="0"/>
              </a:rPr>
              <a:t>"count"</a:t>
            </a:r>
            <a:r>
              <a:rPr lang="en-SG" sz="2000" b="1" dirty="0">
                <a:solidFill>
                  <a:srgbClr val="000000"/>
                </a:solidFill>
                <a:latin typeface="Consolas" panose="020B0609020204030204" pitchFamily="49" charset="0"/>
                <a:cs typeface="Consolas" panose="020B0609020204030204" pitchFamily="49" charset="0"/>
              </a:rPr>
              <a:t>:</a:t>
            </a:r>
          </a:p>
          <a:p>
            <a:pPr marL="515938">
              <a:tabLst>
                <a:tab pos="1031875" algn="l"/>
              </a:tabLst>
            </a:pPr>
            <a:r>
              <a:rPr lang="en-SG" sz="2000" b="1" dirty="0">
                <a:solidFill>
                  <a:srgbClr val="000000"/>
                </a:solidFill>
                <a:latin typeface="Consolas" panose="020B0609020204030204" pitchFamily="49" charset="0"/>
                <a:cs typeface="Consolas" panose="020B0609020204030204" pitchFamily="49" charset="0"/>
              </a:rPr>
              <a:t>			</a:t>
            </a:r>
            <a:r>
              <a:rPr lang="en-SG" sz="2000" dirty="0" err="1">
                <a:solidFill>
                  <a:srgbClr val="000000"/>
                </a:solidFill>
                <a:latin typeface="Consolas" panose="020B0609020204030204" pitchFamily="49" charset="0"/>
                <a:cs typeface="Consolas" panose="020B0609020204030204" pitchFamily="49" charset="0"/>
              </a:rPr>
              <a:t>forum.countPost</a:t>
            </a:r>
            <a:r>
              <a:rPr lang="en-SG" sz="2000" dirty="0">
                <a:solidFill>
                  <a:srgbClr val="000000"/>
                </a:solidFill>
                <a:latin typeface="Consolas" panose="020B0609020204030204" pitchFamily="49" charset="0"/>
                <a:cs typeface="Consolas" panose="020B0609020204030204" pitchFamily="49" charset="0"/>
              </a:rPr>
              <a:t>(</a:t>
            </a:r>
            <a:r>
              <a:rPr lang="en-SG" sz="2000" dirty="0" err="1">
                <a:solidFill>
                  <a:srgbClr val="000000"/>
                </a:solidFill>
                <a:latin typeface="Consolas" panose="020B0609020204030204" pitchFamily="49" charset="0"/>
                <a:cs typeface="Consolas" panose="020B0609020204030204" pitchFamily="49" charset="0"/>
              </a:rPr>
              <a:t>sc</a:t>
            </a:r>
            <a:r>
              <a:rPr lang="en-SG" sz="2000" dirty="0">
                <a:solidFill>
                  <a:srgbClr val="000000"/>
                </a:solidFill>
                <a:latin typeface="Consolas" panose="020B0609020204030204" pitchFamily="49" charset="0"/>
                <a:cs typeface="Consolas" panose="020B0609020204030204" pitchFamily="49" charset="0"/>
              </a:rPr>
              <a:t>);</a:t>
            </a:r>
          </a:p>
          <a:p>
            <a:pPr marL="515938">
              <a:tabLst>
                <a:tab pos="1031875" algn="l"/>
              </a:tabLst>
            </a:pPr>
            <a:r>
              <a:rPr lang="en-SG" sz="2000" b="1" dirty="0">
                <a:solidFill>
                  <a:srgbClr val="000000"/>
                </a:solidFill>
                <a:latin typeface="Consolas" panose="020B0609020204030204" pitchFamily="49" charset="0"/>
                <a:cs typeface="Consolas" panose="020B0609020204030204" pitchFamily="49" charset="0"/>
              </a:rPr>
              <a:t>			</a:t>
            </a:r>
            <a:r>
              <a:rPr lang="en-SG" sz="2000" b="1" dirty="0">
                <a:solidFill>
                  <a:srgbClr val="7F0055"/>
                </a:solidFill>
                <a:latin typeface="Consolas" panose="020B0609020204030204" pitchFamily="49" charset="0"/>
                <a:cs typeface="Consolas" panose="020B0609020204030204" pitchFamily="49" charset="0"/>
              </a:rPr>
              <a:t>break</a:t>
            </a:r>
            <a:r>
              <a:rPr lang="en-SG" sz="2000" b="1" dirty="0">
                <a:solidFill>
                  <a:srgbClr val="000000"/>
                </a:solidFill>
                <a:latin typeface="Consolas" panose="020B0609020204030204" pitchFamily="49" charset="0"/>
                <a:cs typeface="Consolas" panose="020B0609020204030204" pitchFamily="49" charset="0"/>
              </a:rPr>
              <a:t>;</a:t>
            </a:r>
          </a:p>
          <a:p>
            <a:r>
              <a:rPr lang="en-SG" sz="2000" b="1" dirty="0">
                <a:solidFill>
                  <a:srgbClr val="7F0055"/>
                </a:solidFill>
                <a:latin typeface="Consolas" panose="020B0609020204030204" pitchFamily="49" charset="0"/>
                <a:cs typeface="Consolas" panose="020B0609020204030204" pitchFamily="49" charset="0"/>
              </a:rPr>
              <a:t>		case</a:t>
            </a:r>
            <a:r>
              <a:rPr lang="en-SG" sz="2000" b="1" dirty="0">
                <a:solidFill>
                  <a:srgbClr val="000000"/>
                </a:solidFill>
                <a:latin typeface="Consolas" panose="020B0609020204030204" pitchFamily="49" charset="0"/>
                <a:cs typeface="Consolas" panose="020B0609020204030204" pitchFamily="49" charset="0"/>
              </a:rPr>
              <a:t> </a:t>
            </a:r>
            <a:r>
              <a:rPr lang="en-SG" sz="2000" b="1" dirty="0">
                <a:solidFill>
                  <a:srgbClr val="2A00FF"/>
                </a:solidFill>
                <a:latin typeface="Consolas" panose="020B0609020204030204" pitchFamily="49" charset="0"/>
                <a:cs typeface="Consolas" panose="020B0609020204030204" pitchFamily="49" charset="0"/>
              </a:rPr>
              <a:t>"</a:t>
            </a:r>
            <a:r>
              <a:rPr lang="en-SG" sz="2000" b="1" dirty="0" err="1">
                <a:solidFill>
                  <a:srgbClr val="2A00FF"/>
                </a:solidFill>
                <a:latin typeface="Consolas" panose="020B0609020204030204" pitchFamily="49" charset="0"/>
                <a:cs typeface="Consolas" panose="020B0609020204030204" pitchFamily="49" charset="0"/>
              </a:rPr>
              <a:t>numpost</a:t>
            </a:r>
            <a:r>
              <a:rPr lang="en-SG" sz="2000" b="1" dirty="0">
                <a:solidFill>
                  <a:srgbClr val="2A00FF"/>
                </a:solidFill>
                <a:latin typeface="Consolas" panose="020B0609020204030204" pitchFamily="49" charset="0"/>
                <a:cs typeface="Consolas" panose="020B0609020204030204" pitchFamily="49" charset="0"/>
              </a:rPr>
              <a:t>"</a:t>
            </a:r>
            <a:r>
              <a:rPr lang="en-SG" sz="2000" b="1" dirty="0">
                <a:solidFill>
                  <a:srgbClr val="000000"/>
                </a:solidFill>
                <a:latin typeface="Consolas" panose="020B0609020204030204" pitchFamily="49" charset="0"/>
                <a:cs typeface="Consolas" panose="020B0609020204030204" pitchFamily="49" charset="0"/>
              </a:rPr>
              <a:t>:</a:t>
            </a:r>
          </a:p>
          <a:p>
            <a:r>
              <a:rPr lang="en-SG" sz="2000" dirty="0">
                <a:solidFill>
                  <a:srgbClr val="000000"/>
                </a:solidFill>
                <a:latin typeface="Consolas" panose="020B0609020204030204" pitchFamily="49" charset="0"/>
                <a:cs typeface="Consolas" panose="020B0609020204030204" pitchFamily="49" charset="0"/>
              </a:rPr>
              <a:t>			</a:t>
            </a:r>
            <a:r>
              <a:rPr lang="en-SG" sz="2000" dirty="0" err="1">
                <a:solidFill>
                  <a:srgbClr val="000000"/>
                </a:solidFill>
                <a:latin typeface="Consolas" panose="020B0609020204030204" pitchFamily="49" charset="0"/>
                <a:cs typeface="Consolas" panose="020B0609020204030204" pitchFamily="49" charset="0"/>
              </a:rPr>
              <a:t>forum.getNumPost</a:t>
            </a:r>
            <a:r>
              <a:rPr lang="en-SG" sz="2000" dirty="0">
                <a:solidFill>
                  <a:srgbClr val="000000"/>
                </a:solidFill>
                <a:latin typeface="Consolas" panose="020B0609020204030204" pitchFamily="49" charset="0"/>
                <a:cs typeface="Consolas" panose="020B0609020204030204" pitchFamily="49" charset="0"/>
              </a:rPr>
              <a:t>(</a:t>
            </a:r>
            <a:r>
              <a:rPr lang="en-SG" sz="2000" dirty="0" err="1">
                <a:solidFill>
                  <a:srgbClr val="000000"/>
                </a:solidFill>
                <a:latin typeface="Consolas" panose="020B0609020204030204" pitchFamily="49" charset="0"/>
                <a:cs typeface="Consolas" panose="020B0609020204030204" pitchFamily="49" charset="0"/>
              </a:rPr>
              <a:t>sc</a:t>
            </a:r>
            <a:r>
              <a:rPr lang="en-SG" sz="2000" dirty="0">
                <a:solidFill>
                  <a:srgbClr val="000000"/>
                </a:solidFill>
                <a:latin typeface="Consolas" panose="020B0609020204030204" pitchFamily="49" charset="0"/>
                <a:cs typeface="Consolas" panose="020B0609020204030204" pitchFamily="49" charset="0"/>
              </a:rPr>
              <a:t>);</a:t>
            </a:r>
          </a:p>
          <a:p>
            <a:r>
              <a:rPr lang="en-SG" sz="2000" b="1" dirty="0">
                <a:solidFill>
                  <a:srgbClr val="7F0055"/>
                </a:solidFill>
                <a:latin typeface="Consolas" panose="020B0609020204030204" pitchFamily="49" charset="0"/>
                <a:cs typeface="Consolas" panose="020B0609020204030204" pitchFamily="49" charset="0"/>
              </a:rPr>
              <a:t>			break</a:t>
            </a:r>
            <a:r>
              <a:rPr lang="en-SG" sz="2000" b="1" dirty="0">
                <a:solidFill>
                  <a:srgbClr val="000000"/>
                </a:solidFill>
                <a:latin typeface="Consolas" panose="020B0609020204030204" pitchFamily="49" charset="0"/>
                <a:cs typeface="Consolas" panose="020B0609020204030204" pitchFamily="49" charset="0"/>
              </a:rPr>
              <a:t>;</a:t>
            </a:r>
          </a:p>
          <a:p>
            <a:r>
              <a:rPr lang="en-SG" sz="2000" b="1" dirty="0">
                <a:solidFill>
                  <a:srgbClr val="000000"/>
                </a:solidFill>
                <a:latin typeface="Consolas" panose="020B0609020204030204" pitchFamily="49" charset="0"/>
                <a:cs typeface="Consolas" panose="020B0609020204030204" pitchFamily="49" charset="0"/>
              </a:rPr>
              <a:t>		</a:t>
            </a:r>
            <a:r>
              <a:rPr lang="en-SG" sz="2000" dirty="0">
                <a:solidFill>
                  <a:srgbClr val="3F7F5F"/>
                </a:solidFill>
                <a:latin typeface="Courier New"/>
              </a:rPr>
              <a:t>// ...</a:t>
            </a:r>
            <a:endParaRPr lang="en-SG" sz="2000" b="1" dirty="0">
              <a:solidFill>
                <a:srgbClr val="000000"/>
              </a:solidFill>
              <a:latin typeface="Consolas" panose="020B0609020204030204" pitchFamily="49" charset="0"/>
              <a:cs typeface="Consolas" panose="020B0609020204030204" pitchFamily="49" charset="0"/>
            </a:endParaRPr>
          </a:p>
          <a:p>
            <a:r>
              <a:rPr lang="en-SG" sz="2000" b="1" dirty="0">
                <a:solidFill>
                  <a:srgbClr val="000000"/>
                </a:solidFill>
                <a:latin typeface="Consolas" panose="020B0609020204030204" pitchFamily="49" charset="0"/>
                <a:cs typeface="Consolas" panose="020B0609020204030204" pitchFamily="49" charset="0"/>
              </a:rPr>
              <a:t>	</a:t>
            </a:r>
            <a:r>
              <a:rPr lang="en-SG" sz="2000" dirty="0">
                <a:solidFill>
                  <a:srgbClr val="000000"/>
                </a:solidFill>
                <a:latin typeface="Consolas" panose="020B0609020204030204" pitchFamily="49" charset="0"/>
                <a:cs typeface="Consolas" panose="020B0609020204030204" pitchFamily="49" charset="0"/>
              </a:rPr>
              <a:t>}</a:t>
            </a:r>
            <a:r>
              <a:rPr lang="en-US" sz="2000" b="1" dirty="0">
                <a:solidFill>
                  <a:srgbClr val="000000"/>
                </a:solidFill>
                <a:latin typeface="Consolas" panose="020B0609020204030204" pitchFamily="49" charset="0"/>
                <a:cs typeface="Consolas" panose="020B0609020204030204" pitchFamily="49" charset="0"/>
              </a:rPr>
              <a:t> </a:t>
            </a:r>
            <a:endParaRPr lang="en-US" sz="2000" b="1" dirty="0">
              <a:solidFill>
                <a:srgbClr val="000000"/>
              </a:solidFill>
              <a:latin typeface="Consolas" panose="020B0609020204030204" pitchFamily="49" charset="0"/>
            </a:endParaRPr>
          </a:p>
          <a:p>
            <a:pPr marL="515938"/>
            <a:r>
              <a:rPr lang="en-SG" sz="2000" dirty="0">
                <a:solidFill>
                  <a:srgbClr val="000000"/>
                </a:solidFill>
                <a:latin typeface="Consolas" panose="020B0609020204030204" pitchFamily="49" charset="0"/>
                <a:cs typeface="Consolas" panose="020B0609020204030204" pitchFamily="49" charset="0"/>
              </a:rPr>
              <a:t>}</a:t>
            </a:r>
          </a:p>
          <a:p>
            <a:r>
              <a:rPr lang="en-SG" sz="2000" dirty="0">
                <a:solidFill>
                  <a:srgbClr val="000000"/>
                </a:solidFill>
                <a:latin typeface="Consolas" panose="020B0609020204030204" pitchFamily="49" charset="0"/>
                <a:cs typeface="Consolas" panose="020B0609020204030204" pitchFamily="49" charset="0"/>
              </a:rPr>
              <a:t>}</a:t>
            </a:r>
            <a:endParaRPr lang="en-US" sz="2000" dirty="0">
              <a:solidFill>
                <a:srgbClr val="0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9216707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372529" y="377658"/>
            <a:ext cx="8318798" cy="648101"/>
          </a:xfrm>
          <a:prstGeom prst="rect">
            <a:avLst/>
          </a:prstGeom>
          <a:noFill/>
          <a:ln>
            <a:noFill/>
          </a:ln>
        </p:spPr>
        <p:txBody>
          <a:bodyPr lIns="90000" tIns="45000" rIns="90000" bIns="45000"/>
          <a:lstStyle/>
          <a:p>
            <a:pPr marL="274320" indent="-273960">
              <a:buClr>
                <a:srgbClr val="4F81BD"/>
              </a:buClr>
              <a:buSzPct val="76000"/>
              <a:buFont typeface="Wingdings 3" charset="2"/>
              <a:buChar char=""/>
            </a:pPr>
            <a:r>
              <a:rPr lang="en-US" sz="2400" spc="-1" dirty="0">
                <a:solidFill>
                  <a:srgbClr val="000000"/>
                </a:solidFill>
                <a:uFill>
                  <a:solidFill>
                    <a:srgbClr val="FFFFFF"/>
                  </a:solidFill>
                </a:uFill>
                <a:latin typeface="Calibri Light" panose="020F0302020204030204"/>
              </a:rPr>
              <a:t>Query 1</a:t>
            </a:r>
          </a:p>
          <a:p>
            <a:pPr marL="914760" lvl="2">
              <a:buClr>
                <a:srgbClr val="4F81BD"/>
              </a:buClr>
              <a:buSzPct val="76000"/>
            </a:pPr>
            <a:endParaRPr lang="en-US" spc="-1" dirty="0">
              <a:solidFill>
                <a:srgbClr val="000000"/>
              </a:solidFill>
              <a:uFill>
                <a:solidFill>
                  <a:srgbClr val="FFFFFF"/>
                </a:solidFill>
              </a:uFill>
              <a:latin typeface="Calibri Light" panose="020F0302020204030204"/>
            </a:endParaRPr>
          </a:p>
          <a:p>
            <a:pPr marL="914760" lvl="2">
              <a:buClr>
                <a:srgbClr val="4F81BD"/>
              </a:buClr>
              <a:buSzPct val="76000"/>
            </a:pPr>
            <a:endParaRPr lang="en-US" spc="-1" dirty="0">
              <a:solidFill>
                <a:srgbClr val="000000"/>
              </a:solidFill>
              <a:uFill>
                <a:solidFill>
                  <a:srgbClr val="FFFFFF"/>
                </a:solidFill>
              </a:uFill>
              <a:latin typeface="Calibri Light" panose="020F0302020204030204"/>
            </a:endParaRPr>
          </a:p>
          <a:p>
            <a:pPr marL="1188720" lvl="2" indent="-273960">
              <a:buClr>
                <a:srgbClr val="4F81BD"/>
              </a:buClr>
              <a:buSzPct val="76000"/>
              <a:buFont typeface="Wingdings 3" charset="2"/>
              <a:buChar char=""/>
            </a:pPr>
            <a:endParaRPr dirty="0">
              <a:solidFill>
                <a:srgbClr val="000000"/>
              </a:solidFill>
              <a:latin typeface="Calibri Light" panose="020F0302020204030204"/>
            </a:endParaRPr>
          </a:p>
        </p:txBody>
      </p:sp>
      <p:sp>
        <p:nvSpPr>
          <p:cNvPr id="5" name="CustomShape 2"/>
          <p:cNvSpPr/>
          <p:nvPr/>
        </p:nvSpPr>
        <p:spPr>
          <a:xfrm>
            <a:off x="796705" y="6310255"/>
            <a:ext cx="7894622"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a:solidFill>
                  <a:prstClr val="white"/>
                </a:solidFill>
                <a:uFill>
                  <a:solidFill>
                    <a:srgbClr val="FFFFFF"/>
                  </a:solidFill>
                </a:uFill>
                <a:latin typeface="Calibri Light" panose="020F0302020204030204"/>
              </a:rPr>
              <a:t>Query 1: Post a message to a thread</a:t>
            </a:r>
            <a:endParaRPr sz="1400" dirty="0">
              <a:solidFill>
                <a:prstClr val="white"/>
              </a:solidFill>
              <a:latin typeface="Calibri Light" panose="020F0302020204030204"/>
            </a:endParaRPr>
          </a:p>
        </p:txBody>
      </p:sp>
      <p:sp>
        <p:nvSpPr>
          <p:cNvPr id="6" name="Rectangle 5"/>
          <p:cNvSpPr/>
          <p:nvPr/>
        </p:nvSpPr>
        <p:spPr>
          <a:xfrm>
            <a:off x="552450" y="713119"/>
            <a:ext cx="8462727" cy="5632311"/>
          </a:xfrm>
          <a:prstGeom prst="rect">
            <a:avLst/>
          </a:prstGeom>
        </p:spPr>
        <p:txBody>
          <a:bodyPr wrap="square">
            <a:spAutoFit/>
          </a:bodyPr>
          <a:lstStyle/>
          <a:p>
            <a:r>
              <a:rPr lang="en-US" b="1" dirty="0">
                <a:solidFill>
                  <a:srgbClr val="7F0055"/>
                </a:solidFill>
                <a:latin typeface="Consolas" panose="020B0609020204030204" pitchFamily="49" charset="0"/>
                <a:cs typeface="Consolas" panose="020B0609020204030204" pitchFamily="49" charset="0"/>
              </a:rPr>
              <a:t>private</a:t>
            </a:r>
            <a:r>
              <a:rPr lang="en-US" b="1" dirty="0">
                <a:solidFill>
                  <a:srgbClr val="000000"/>
                </a:solidFill>
                <a:latin typeface="Consolas" panose="020B0609020204030204" pitchFamily="49" charset="0"/>
                <a:cs typeface="Consolas" panose="020B0609020204030204" pitchFamily="49" charset="0"/>
              </a:rPr>
              <a:t> </a:t>
            </a:r>
            <a:r>
              <a:rPr lang="en-US" b="1" dirty="0">
                <a:solidFill>
                  <a:srgbClr val="7F0055"/>
                </a:solidFill>
                <a:latin typeface="Consolas" panose="020B0609020204030204" pitchFamily="49" charset="0"/>
                <a:cs typeface="Consolas" panose="020B0609020204030204" pitchFamily="49" charset="0"/>
              </a:rPr>
              <a:t>void</a:t>
            </a:r>
            <a:r>
              <a:rPr lang="en-US" b="1" dirty="0">
                <a:solidFill>
                  <a:srgbClr val="000000"/>
                </a:solidFill>
                <a:latin typeface="Consolas" panose="020B0609020204030204" pitchFamily="49" charset="0"/>
                <a:cs typeface="Consolas" panose="020B0609020204030204" pitchFamily="49" charset="0"/>
              </a:rPr>
              <a:t> </a:t>
            </a:r>
            <a:r>
              <a:rPr lang="en-US" b="1" dirty="0" err="1">
                <a:solidFill>
                  <a:srgbClr val="000000"/>
                </a:solidFill>
                <a:latin typeface="Consolas" panose="020B0609020204030204" pitchFamily="49" charset="0"/>
                <a:cs typeface="Consolas" panose="020B0609020204030204" pitchFamily="49" charset="0"/>
              </a:rPr>
              <a:t>createPost</a:t>
            </a:r>
            <a:r>
              <a:rPr lang="en-US" b="1" dirty="0">
                <a:solidFill>
                  <a:srgbClr val="000000"/>
                </a:solidFill>
                <a:latin typeface="Consolas" panose="020B0609020204030204" pitchFamily="49" charset="0"/>
                <a:cs typeface="Consolas" panose="020B0609020204030204" pitchFamily="49" charset="0"/>
              </a:rPr>
              <a:t>(Scanner </a:t>
            </a:r>
            <a:r>
              <a:rPr lang="en-US" b="1" dirty="0" err="1">
                <a:solidFill>
                  <a:srgbClr val="6A3E3E"/>
                </a:solidFill>
                <a:latin typeface="Consolas" panose="020B0609020204030204" pitchFamily="49" charset="0"/>
                <a:cs typeface="Consolas" panose="020B0609020204030204" pitchFamily="49" charset="0"/>
              </a:rPr>
              <a:t>sc</a:t>
            </a:r>
            <a:r>
              <a:rPr lang="en-US" b="1" dirty="0">
                <a:solidFill>
                  <a:srgbClr val="000000"/>
                </a:solidFill>
                <a:latin typeface="Consolas" panose="020B0609020204030204" pitchFamily="49" charset="0"/>
                <a:cs typeface="Consolas" panose="020B0609020204030204" pitchFamily="49" charset="0"/>
              </a:rPr>
              <a:t>) {</a:t>
            </a:r>
          </a:p>
          <a:p>
            <a:pPr marL="461963"/>
            <a:r>
              <a:rPr lang="en-US" dirty="0">
                <a:solidFill>
                  <a:srgbClr val="000000"/>
                </a:solidFill>
                <a:latin typeface="Consolas" panose="020B0609020204030204" pitchFamily="49" charset="0"/>
                <a:cs typeface="Consolas" panose="020B0609020204030204" pitchFamily="49" charset="0"/>
              </a:rPr>
              <a:t>String </a:t>
            </a:r>
            <a:r>
              <a:rPr lang="en-US" dirty="0" err="1">
                <a:solidFill>
                  <a:srgbClr val="6A3E3E"/>
                </a:solidFill>
                <a:latin typeface="Consolas" panose="020B0609020204030204" pitchFamily="49" charset="0"/>
                <a:cs typeface="Consolas" panose="020B0609020204030204" pitchFamily="49" charset="0"/>
              </a:rPr>
              <a:t>threadName</a:t>
            </a:r>
            <a:r>
              <a:rPr lang="en-US" dirty="0">
                <a:solidFill>
                  <a:srgbClr val="000000"/>
                </a:solidFill>
                <a:latin typeface="Consolas" panose="020B0609020204030204" pitchFamily="49" charset="0"/>
                <a:cs typeface="Consolas" panose="020B0609020204030204" pitchFamily="49" charset="0"/>
              </a:rPr>
              <a:t> = </a:t>
            </a:r>
            <a:r>
              <a:rPr lang="en-US" dirty="0" err="1">
                <a:solidFill>
                  <a:srgbClr val="6A3E3E"/>
                </a:solidFill>
                <a:latin typeface="Consolas" panose="020B0609020204030204" pitchFamily="49" charset="0"/>
                <a:cs typeface="Consolas" panose="020B0609020204030204" pitchFamily="49" charset="0"/>
              </a:rPr>
              <a:t>sc</a:t>
            </a:r>
            <a:r>
              <a:rPr lang="en-US" dirty="0" err="1">
                <a:solidFill>
                  <a:srgbClr val="000000"/>
                </a:solidFill>
                <a:latin typeface="Consolas" panose="020B0609020204030204" pitchFamily="49" charset="0"/>
                <a:cs typeface="Consolas" panose="020B0609020204030204" pitchFamily="49" charset="0"/>
              </a:rPr>
              <a:t>.next</a:t>
            </a:r>
            <a:r>
              <a:rPr lang="en-US" dirty="0">
                <a:solidFill>
                  <a:srgbClr val="000000"/>
                </a:solidFill>
                <a:latin typeface="Consolas" panose="020B0609020204030204" pitchFamily="49" charset="0"/>
                <a:cs typeface="Consolas" panose="020B0609020204030204" pitchFamily="49" charset="0"/>
              </a:rPr>
              <a:t>();</a:t>
            </a:r>
          </a:p>
          <a:p>
            <a:pPr marL="461963"/>
            <a:r>
              <a:rPr lang="en-US" dirty="0">
                <a:solidFill>
                  <a:srgbClr val="000000"/>
                </a:solidFill>
                <a:latin typeface="Consolas" panose="020B0609020204030204" pitchFamily="49" charset="0"/>
                <a:cs typeface="Consolas" panose="020B0609020204030204" pitchFamily="49" charset="0"/>
              </a:rPr>
              <a:t>String </a:t>
            </a:r>
            <a:r>
              <a:rPr lang="en-US" dirty="0">
                <a:solidFill>
                  <a:srgbClr val="6A3E3E"/>
                </a:solidFill>
                <a:latin typeface="Consolas" panose="020B0609020204030204" pitchFamily="49" charset="0"/>
                <a:cs typeface="Consolas" panose="020B0609020204030204" pitchFamily="49" charset="0"/>
              </a:rPr>
              <a:t>username</a:t>
            </a:r>
            <a:r>
              <a:rPr lang="en-US" dirty="0">
                <a:solidFill>
                  <a:srgbClr val="000000"/>
                </a:solidFill>
                <a:latin typeface="Consolas" panose="020B0609020204030204" pitchFamily="49" charset="0"/>
                <a:cs typeface="Consolas" panose="020B0609020204030204" pitchFamily="49" charset="0"/>
              </a:rPr>
              <a:t> = </a:t>
            </a:r>
            <a:r>
              <a:rPr lang="en-US" dirty="0" err="1">
                <a:solidFill>
                  <a:srgbClr val="6A3E3E"/>
                </a:solidFill>
                <a:latin typeface="Consolas" panose="020B0609020204030204" pitchFamily="49" charset="0"/>
                <a:cs typeface="Consolas" panose="020B0609020204030204" pitchFamily="49" charset="0"/>
              </a:rPr>
              <a:t>sc</a:t>
            </a:r>
            <a:r>
              <a:rPr lang="en-US" dirty="0" err="1">
                <a:solidFill>
                  <a:srgbClr val="000000"/>
                </a:solidFill>
                <a:latin typeface="Consolas" panose="020B0609020204030204" pitchFamily="49" charset="0"/>
                <a:cs typeface="Consolas" panose="020B0609020204030204" pitchFamily="49" charset="0"/>
              </a:rPr>
              <a:t>.next</a:t>
            </a:r>
            <a:r>
              <a:rPr lang="en-US" dirty="0">
                <a:solidFill>
                  <a:srgbClr val="000000"/>
                </a:solidFill>
                <a:latin typeface="Consolas" panose="020B0609020204030204" pitchFamily="49" charset="0"/>
                <a:cs typeface="Consolas" panose="020B0609020204030204" pitchFamily="49" charset="0"/>
              </a:rPr>
              <a:t>();</a:t>
            </a:r>
            <a:endParaRPr lang="nn-NO" b="1" dirty="0">
              <a:solidFill>
                <a:srgbClr val="7F0055"/>
              </a:solidFill>
              <a:latin typeface="Consolas" panose="020B0609020204030204" pitchFamily="49" charset="0"/>
              <a:cs typeface="Consolas" panose="020B0609020204030204" pitchFamily="49" charset="0"/>
            </a:endParaRPr>
          </a:p>
          <a:p>
            <a:pPr marL="461963"/>
            <a:r>
              <a:rPr lang="en-US" dirty="0">
                <a:solidFill>
                  <a:srgbClr val="000000"/>
                </a:solidFill>
                <a:latin typeface="Consolas" panose="020B0609020204030204" pitchFamily="49" charset="0"/>
                <a:cs typeface="Consolas" panose="020B0609020204030204" pitchFamily="49" charset="0"/>
              </a:rPr>
              <a:t>String </a:t>
            </a:r>
            <a:r>
              <a:rPr lang="en-US" dirty="0">
                <a:solidFill>
                  <a:srgbClr val="6A3E3E"/>
                </a:solidFill>
                <a:latin typeface="Consolas" panose="020B0609020204030204" pitchFamily="49" charset="0"/>
                <a:cs typeface="Consolas" panose="020B0609020204030204" pitchFamily="49" charset="0"/>
              </a:rPr>
              <a:t>message</a:t>
            </a:r>
            <a:r>
              <a:rPr lang="en-US" dirty="0">
                <a:solidFill>
                  <a:srgbClr val="000000"/>
                </a:solidFill>
                <a:latin typeface="Consolas" panose="020B0609020204030204" pitchFamily="49" charset="0"/>
                <a:cs typeface="Consolas" panose="020B0609020204030204" pitchFamily="49" charset="0"/>
              </a:rPr>
              <a:t> = </a:t>
            </a:r>
            <a:r>
              <a:rPr lang="en-US" dirty="0" err="1">
                <a:solidFill>
                  <a:srgbClr val="6A3E3E"/>
                </a:solidFill>
                <a:latin typeface="Consolas" panose="020B0609020204030204" pitchFamily="49" charset="0"/>
                <a:cs typeface="Consolas" panose="020B0609020204030204" pitchFamily="49" charset="0"/>
              </a:rPr>
              <a:t>sc</a:t>
            </a:r>
            <a:r>
              <a:rPr lang="en-US" dirty="0" err="1">
                <a:solidFill>
                  <a:srgbClr val="000000"/>
                </a:solidFill>
                <a:latin typeface="Consolas" panose="020B0609020204030204" pitchFamily="49" charset="0"/>
                <a:cs typeface="Consolas" panose="020B0609020204030204" pitchFamily="49" charset="0"/>
              </a:rPr>
              <a:t>.nextLine</a:t>
            </a:r>
            <a:r>
              <a:rPr lang="en-US" dirty="0">
                <a:solidFill>
                  <a:srgbClr val="000000"/>
                </a:solidFill>
                <a:latin typeface="Consolas" panose="020B0609020204030204" pitchFamily="49" charset="0"/>
                <a:cs typeface="Consolas" panose="020B0609020204030204" pitchFamily="49" charset="0"/>
              </a:rPr>
              <a:t>().trim();</a:t>
            </a:r>
            <a:endParaRPr lang="en-SG" dirty="0">
              <a:solidFill>
                <a:srgbClr val="000000"/>
              </a:solidFill>
              <a:latin typeface="Consolas" panose="020B0609020204030204" pitchFamily="49" charset="0"/>
              <a:cs typeface="Consolas" panose="020B0609020204030204" pitchFamily="49" charset="0"/>
            </a:endParaRPr>
          </a:p>
          <a:p>
            <a:pPr marL="461963"/>
            <a:endParaRPr lang="en-SG" dirty="0">
              <a:solidFill>
                <a:srgbClr val="3F7F5F"/>
              </a:solidFill>
              <a:latin typeface="Consolas" panose="020B0609020204030204" pitchFamily="49" charset="0"/>
              <a:cs typeface="Consolas" panose="020B0609020204030204" pitchFamily="49" charset="0"/>
            </a:endParaRPr>
          </a:p>
          <a:p>
            <a:pPr marL="515938"/>
            <a:r>
              <a:rPr lang="en-SG" dirty="0">
                <a:solidFill>
                  <a:srgbClr val="3F7F5F"/>
                </a:solidFill>
                <a:latin typeface="Consolas" panose="020B0609020204030204" pitchFamily="49" charset="0"/>
                <a:cs typeface="Consolas" panose="020B0609020204030204" pitchFamily="49" charset="0"/>
              </a:rPr>
              <a:t>// check for valid thread </a:t>
            </a:r>
            <a:r>
              <a:rPr lang="en-US" dirty="0">
                <a:solidFill>
                  <a:srgbClr val="3F7F5F"/>
                </a:solidFill>
                <a:latin typeface="Consolas" panose="020B0609020204030204" pitchFamily="49" charset="0"/>
                <a:sym typeface="Wingdings" panose="05000000000000000000" pitchFamily="2" charset="2"/>
              </a:rPr>
              <a:t> print “no such thread”</a:t>
            </a:r>
          </a:p>
          <a:p>
            <a:pPr marL="461963"/>
            <a:r>
              <a:rPr lang="en-SG" dirty="0">
                <a:solidFill>
                  <a:srgbClr val="000000"/>
                </a:solidFill>
                <a:latin typeface="Consolas" panose="020B0609020204030204" pitchFamily="49" charset="0"/>
                <a:cs typeface="Consolas" panose="020B0609020204030204" pitchFamily="49" charset="0"/>
              </a:rPr>
              <a:t>Thread thread = </a:t>
            </a:r>
            <a:r>
              <a:rPr lang="en-SG" dirty="0" err="1">
                <a:solidFill>
                  <a:srgbClr val="000000"/>
                </a:solidFill>
                <a:latin typeface="Consolas" panose="020B0609020204030204" pitchFamily="49" charset="0"/>
                <a:cs typeface="Consolas" panose="020B0609020204030204" pitchFamily="49" charset="0"/>
              </a:rPr>
              <a:t>findThread</a:t>
            </a:r>
            <a:r>
              <a:rPr lang="en-SG" dirty="0">
                <a:solidFill>
                  <a:srgbClr val="000000"/>
                </a:solidFill>
                <a:latin typeface="Consolas" panose="020B0609020204030204" pitchFamily="49" charset="0"/>
                <a:cs typeface="Consolas" panose="020B0609020204030204" pitchFamily="49" charset="0"/>
              </a:rPr>
              <a:t>(</a:t>
            </a:r>
            <a:r>
              <a:rPr lang="en-SG" dirty="0" err="1">
                <a:solidFill>
                  <a:srgbClr val="000000"/>
                </a:solidFill>
                <a:latin typeface="Consolas" panose="020B0609020204030204" pitchFamily="49" charset="0"/>
                <a:cs typeface="Consolas" panose="020B0609020204030204" pitchFamily="49" charset="0"/>
              </a:rPr>
              <a:t>threadName</a:t>
            </a:r>
            <a:r>
              <a:rPr lang="en-SG" dirty="0">
                <a:solidFill>
                  <a:srgbClr val="000000"/>
                </a:solidFill>
                <a:latin typeface="Consolas" panose="020B0609020204030204" pitchFamily="49" charset="0"/>
                <a:cs typeface="Consolas" panose="020B0609020204030204" pitchFamily="49" charset="0"/>
              </a:rPr>
              <a:t>);</a:t>
            </a:r>
          </a:p>
          <a:p>
            <a:pPr lvl="1"/>
            <a:r>
              <a:rPr lang="en-SG" b="1" dirty="0">
                <a:solidFill>
                  <a:srgbClr val="7F0055"/>
                </a:solidFill>
                <a:latin typeface="Consolas" panose="020B0609020204030204" pitchFamily="49" charset="0"/>
                <a:cs typeface="Consolas" panose="020B0609020204030204" pitchFamily="49" charset="0"/>
              </a:rPr>
              <a:t>if</a:t>
            </a:r>
            <a:r>
              <a:rPr lang="en-SG" b="1" dirty="0">
                <a:solidFill>
                  <a:srgbClr val="000000"/>
                </a:solidFill>
                <a:latin typeface="Consolas" panose="020B0609020204030204" pitchFamily="49" charset="0"/>
                <a:cs typeface="Consolas" panose="020B0609020204030204" pitchFamily="49" charset="0"/>
              </a:rPr>
              <a:t> (thread == </a:t>
            </a:r>
            <a:r>
              <a:rPr lang="en-SG" b="1" dirty="0">
                <a:solidFill>
                  <a:srgbClr val="7F0055"/>
                </a:solidFill>
                <a:latin typeface="Consolas" panose="020B0609020204030204" pitchFamily="49" charset="0"/>
                <a:cs typeface="Consolas" panose="020B0609020204030204" pitchFamily="49" charset="0"/>
              </a:rPr>
              <a:t>null</a:t>
            </a:r>
            <a:r>
              <a:rPr lang="en-SG" b="1" dirty="0">
                <a:solidFill>
                  <a:srgbClr val="000000"/>
                </a:solidFill>
                <a:latin typeface="Consolas" panose="020B0609020204030204" pitchFamily="49" charset="0"/>
                <a:cs typeface="Consolas" panose="020B0609020204030204" pitchFamily="49" charset="0"/>
              </a:rPr>
              <a:t>) {</a:t>
            </a:r>
          </a:p>
          <a:p>
            <a:pPr lvl="2"/>
            <a:r>
              <a:rPr lang="en-SG" dirty="0" err="1">
                <a:solidFill>
                  <a:srgbClr val="000000"/>
                </a:solidFill>
                <a:latin typeface="Consolas" panose="020B0609020204030204" pitchFamily="49" charset="0"/>
                <a:cs typeface="Consolas" panose="020B0609020204030204" pitchFamily="49" charset="0"/>
              </a:rPr>
              <a:t>System.</a:t>
            </a:r>
            <a:r>
              <a:rPr lang="en-SG" i="1" dirty="0" err="1">
                <a:solidFill>
                  <a:srgbClr val="0000C0"/>
                </a:solidFill>
                <a:latin typeface="Consolas" panose="020B0609020204030204" pitchFamily="49" charset="0"/>
                <a:cs typeface="Consolas" panose="020B0609020204030204" pitchFamily="49" charset="0"/>
              </a:rPr>
              <a:t>out</a:t>
            </a:r>
            <a:r>
              <a:rPr lang="en-SG" i="1" dirty="0" err="1">
                <a:solidFill>
                  <a:srgbClr val="000000"/>
                </a:solidFill>
                <a:latin typeface="Consolas" panose="020B0609020204030204" pitchFamily="49" charset="0"/>
                <a:cs typeface="Consolas" panose="020B0609020204030204" pitchFamily="49" charset="0"/>
              </a:rPr>
              <a:t>.println</a:t>
            </a:r>
            <a:r>
              <a:rPr lang="en-SG" i="1" dirty="0">
                <a:solidFill>
                  <a:srgbClr val="000000"/>
                </a:solidFill>
                <a:latin typeface="Consolas" panose="020B0609020204030204" pitchFamily="49" charset="0"/>
                <a:cs typeface="Consolas" panose="020B0609020204030204" pitchFamily="49" charset="0"/>
              </a:rPr>
              <a:t>(</a:t>
            </a:r>
            <a:r>
              <a:rPr lang="en-SG" i="1" dirty="0">
                <a:solidFill>
                  <a:srgbClr val="2A00FF"/>
                </a:solidFill>
                <a:latin typeface="Consolas" panose="020B0609020204030204" pitchFamily="49" charset="0"/>
                <a:cs typeface="Consolas" panose="020B0609020204030204" pitchFamily="49" charset="0"/>
              </a:rPr>
              <a:t>"no such thread"</a:t>
            </a:r>
            <a:r>
              <a:rPr lang="en-SG" i="1" dirty="0">
                <a:solidFill>
                  <a:srgbClr val="000000"/>
                </a:solidFill>
                <a:latin typeface="Consolas" panose="020B0609020204030204" pitchFamily="49" charset="0"/>
                <a:cs typeface="Consolas" panose="020B0609020204030204" pitchFamily="49" charset="0"/>
              </a:rPr>
              <a:t>);</a:t>
            </a:r>
          </a:p>
          <a:p>
            <a:pPr lvl="2"/>
            <a:r>
              <a:rPr lang="en-SG" b="1" dirty="0">
                <a:solidFill>
                  <a:srgbClr val="7F0055"/>
                </a:solidFill>
                <a:latin typeface="Consolas" panose="020B0609020204030204" pitchFamily="49" charset="0"/>
                <a:cs typeface="Consolas" panose="020B0609020204030204" pitchFamily="49" charset="0"/>
              </a:rPr>
              <a:t>return</a:t>
            </a:r>
            <a:r>
              <a:rPr lang="en-SG" b="1" dirty="0">
                <a:solidFill>
                  <a:srgbClr val="000000"/>
                </a:solidFill>
                <a:latin typeface="Consolas" panose="020B0609020204030204" pitchFamily="49" charset="0"/>
                <a:cs typeface="Consolas" panose="020B0609020204030204" pitchFamily="49" charset="0"/>
              </a:rPr>
              <a:t>;</a:t>
            </a:r>
          </a:p>
          <a:p>
            <a:pPr lvl="1"/>
            <a:r>
              <a:rPr lang="en-SG" dirty="0">
                <a:solidFill>
                  <a:srgbClr val="000000"/>
                </a:solidFill>
                <a:latin typeface="Consolas" panose="020B0609020204030204" pitchFamily="49" charset="0"/>
                <a:cs typeface="Consolas" panose="020B0609020204030204" pitchFamily="49" charset="0"/>
              </a:rPr>
              <a:t>}</a:t>
            </a:r>
          </a:p>
          <a:p>
            <a:pPr lvl="1"/>
            <a:endParaRPr lang="en-SG" b="1" dirty="0">
              <a:solidFill>
                <a:srgbClr val="000000"/>
              </a:solidFill>
              <a:latin typeface="Consolas" panose="020B0609020204030204" pitchFamily="49" charset="0"/>
              <a:cs typeface="Consolas" panose="020B0609020204030204" pitchFamily="49" charset="0"/>
            </a:endParaRPr>
          </a:p>
          <a:p>
            <a:pPr lvl="1"/>
            <a:r>
              <a:rPr lang="en-SG" dirty="0">
                <a:solidFill>
                  <a:srgbClr val="3F7F5F"/>
                </a:solidFill>
                <a:latin typeface="Consolas" panose="020B0609020204030204" pitchFamily="49" charset="0"/>
                <a:cs typeface="Consolas" panose="020B0609020204030204" pitchFamily="49" charset="0"/>
              </a:rPr>
              <a:t>// check for valid user </a:t>
            </a:r>
            <a:r>
              <a:rPr lang="en-US" dirty="0">
                <a:solidFill>
                  <a:srgbClr val="3F7F5F"/>
                </a:solidFill>
                <a:latin typeface="Consolas" panose="020B0609020204030204" pitchFamily="49" charset="0"/>
                <a:sym typeface="Wingdings" panose="05000000000000000000" pitchFamily="2" charset="2"/>
              </a:rPr>
              <a:t> print “no such user”</a:t>
            </a:r>
          </a:p>
          <a:p>
            <a:pPr lvl="1"/>
            <a:r>
              <a:rPr lang="en-US" dirty="0">
                <a:solidFill>
                  <a:srgbClr val="3F7F5F"/>
                </a:solidFill>
                <a:latin typeface="Consolas" panose="020B0609020204030204" pitchFamily="49" charset="0"/>
                <a:cs typeface="Consolas" panose="020B0609020204030204" pitchFamily="49" charset="0"/>
                <a:sym typeface="Wingdings" panose="05000000000000000000" pitchFamily="2" charset="2"/>
              </a:rPr>
              <a:t>// ...</a:t>
            </a:r>
            <a:endParaRPr lang="en-SG" dirty="0">
              <a:solidFill>
                <a:srgbClr val="3F7F5F"/>
              </a:solidFill>
              <a:latin typeface="Consolas" panose="020B0609020204030204" pitchFamily="49" charset="0"/>
              <a:cs typeface="Consolas" panose="020B0609020204030204" pitchFamily="49" charset="0"/>
            </a:endParaRPr>
          </a:p>
          <a:p>
            <a:pPr lvl="1"/>
            <a:endParaRPr lang="en-SG" dirty="0">
              <a:solidFill>
                <a:srgbClr val="000000"/>
              </a:solidFill>
              <a:latin typeface="Consolas" panose="020B0609020204030204" pitchFamily="49" charset="0"/>
              <a:cs typeface="Consolas" panose="020B0609020204030204" pitchFamily="49" charset="0"/>
            </a:endParaRPr>
          </a:p>
          <a:p>
            <a:pPr lvl="1"/>
            <a:r>
              <a:rPr lang="en-SG" dirty="0">
                <a:solidFill>
                  <a:srgbClr val="3F7F5F"/>
                </a:solidFill>
                <a:latin typeface="Consolas" panose="020B0609020204030204" pitchFamily="49" charset="0"/>
                <a:cs typeface="Consolas" panose="020B0609020204030204" pitchFamily="49" charset="0"/>
              </a:rPr>
              <a:t>// creates new post</a:t>
            </a:r>
            <a:endParaRPr lang="en-SG" dirty="0">
              <a:solidFill>
                <a:srgbClr val="000000"/>
              </a:solidFill>
              <a:latin typeface="Consolas" panose="020B0609020204030204" pitchFamily="49" charset="0"/>
              <a:cs typeface="Consolas" panose="020B0609020204030204" pitchFamily="49" charset="0"/>
            </a:endParaRPr>
          </a:p>
          <a:p>
            <a:pPr lvl="1"/>
            <a:r>
              <a:rPr lang="en-SG" dirty="0" err="1">
                <a:solidFill>
                  <a:srgbClr val="000000"/>
                </a:solidFill>
                <a:latin typeface="Consolas" panose="020B0609020204030204" pitchFamily="49" charset="0"/>
                <a:cs typeface="Consolas" panose="020B0609020204030204" pitchFamily="49" charset="0"/>
              </a:rPr>
              <a:t>thread.addPost</a:t>
            </a:r>
            <a:r>
              <a:rPr lang="en-SG" dirty="0">
                <a:solidFill>
                  <a:srgbClr val="000000"/>
                </a:solidFill>
                <a:latin typeface="Consolas" panose="020B0609020204030204" pitchFamily="49" charset="0"/>
                <a:cs typeface="Consolas" panose="020B0609020204030204" pitchFamily="49" charset="0"/>
              </a:rPr>
              <a:t>(user, message); </a:t>
            </a:r>
            <a:r>
              <a:rPr lang="en-SG" dirty="0">
                <a:solidFill>
                  <a:srgbClr val="3F7F5F"/>
                </a:solidFill>
                <a:latin typeface="Consolas" panose="020B0609020204030204" pitchFamily="49" charset="0"/>
                <a:cs typeface="Consolas" panose="020B0609020204030204" pitchFamily="49" charset="0"/>
              </a:rPr>
              <a:t>// add post to thread</a:t>
            </a:r>
            <a:endParaRPr lang="en-SG" dirty="0">
              <a:solidFill>
                <a:srgbClr val="000000"/>
              </a:solidFill>
              <a:latin typeface="Consolas" panose="020B0609020204030204" pitchFamily="49" charset="0"/>
              <a:cs typeface="Consolas" panose="020B0609020204030204" pitchFamily="49" charset="0"/>
            </a:endParaRPr>
          </a:p>
          <a:p>
            <a:pPr lvl="1"/>
            <a:r>
              <a:rPr lang="en-SG" dirty="0" err="1">
                <a:solidFill>
                  <a:srgbClr val="000000"/>
                </a:solidFill>
                <a:latin typeface="Consolas" panose="020B0609020204030204" pitchFamily="49" charset="0"/>
                <a:cs typeface="Consolas" panose="020B0609020204030204" pitchFamily="49" charset="0"/>
              </a:rPr>
              <a:t>user.setPostNo</a:t>
            </a:r>
            <a:r>
              <a:rPr lang="en-SG" dirty="0">
                <a:solidFill>
                  <a:srgbClr val="000000"/>
                </a:solidFill>
                <a:latin typeface="Consolas" panose="020B0609020204030204" pitchFamily="49" charset="0"/>
                <a:cs typeface="Consolas" panose="020B0609020204030204" pitchFamily="49" charset="0"/>
              </a:rPr>
              <a:t>(</a:t>
            </a:r>
            <a:r>
              <a:rPr lang="en-SG" dirty="0" err="1">
                <a:solidFill>
                  <a:srgbClr val="000000"/>
                </a:solidFill>
                <a:latin typeface="Consolas" panose="020B0609020204030204" pitchFamily="49" charset="0"/>
                <a:cs typeface="Consolas" panose="020B0609020204030204" pitchFamily="49" charset="0"/>
              </a:rPr>
              <a:t>user.getPostNo</a:t>
            </a:r>
            <a:r>
              <a:rPr lang="en-SG" dirty="0">
                <a:solidFill>
                  <a:srgbClr val="000000"/>
                </a:solidFill>
                <a:latin typeface="Consolas" panose="020B0609020204030204" pitchFamily="49" charset="0"/>
                <a:cs typeface="Consolas" panose="020B0609020204030204" pitchFamily="49" charset="0"/>
              </a:rPr>
              <a:t>()+1); </a:t>
            </a:r>
            <a:r>
              <a:rPr lang="en-SG" dirty="0">
                <a:solidFill>
                  <a:srgbClr val="3F7F5F"/>
                </a:solidFill>
                <a:latin typeface="Consolas" panose="020B0609020204030204" pitchFamily="49" charset="0"/>
                <a:cs typeface="Consolas" panose="020B0609020204030204" pitchFamily="49" charset="0"/>
              </a:rPr>
              <a:t>// increment post count</a:t>
            </a:r>
            <a:endParaRPr lang="en-SG" dirty="0">
              <a:solidFill>
                <a:srgbClr val="000000"/>
              </a:solidFill>
              <a:latin typeface="Consolas" panose="020B0609020204030204" pitchFamily="49" charset="0"/>
              <a:cs typeface="Consolas" panose="020B0609020204030204" pitchFamily="49" charset="0"/>
            </a:endParaRPr>
          </a:p>
          <a:p>
            <a:pPr lvl="1"/>
            <a:r>
              <a:rPr lang="en-SG" dirty="0" err="1">
                <a:solidFill>
                  <a:srgbClr val="000000"/>
                </a:solidFill>
                <a:latin typeface="Consolas" panose="020B0609020204030204" pitchFamily="49" charset="0"/>
                <a:cs typeface="Consolas" panose="020B0609020204030204" pitchFamily="49" charset="0"/>
              </a:rPr>
              <a:t>System.</a:t>
            </a:r>
            <a:r>
              <a:rPr lang="en-SG" i="1" dirty="0" err="1">
                <a:solidFill>
                  <a:srgbClr val="0000C0"/>
                </a:solidFill>
                <a:latin typeface="Consolas" panose="020B0609020204030204" pitchFamily="49" charset="0"/>
                <a:cs typeface="Consolas" panose="020B0609020204030204" pitchFamily="49" charset="0"/>
              </a:rPr>
              <a:t>out</a:t>
            </a:r>
            <a:r>
              <a:rPr lang="en-SG" i="1" dirty="0" err="1">
                <a:solidFill>
                  <a:srgbClr val="000000"/>
                </a:solidFill>
                <a:latin typeface="Consolas" panose="020B0609020204030204" pitchFamily="49" charset="0"/>
                <a:cs typeface="Consolas" panose="020B0609020204030204" pitchFamily="49" charset="0"/>
              </a:rPr>
              <a:t>.println</a:t>
            </a:r>
            <a:r>
              <a:rPr lang="en-SG" i="1" dirty="0">
                <a:solidFill>
                  <a:srgbClr val="000000"/>
                </a:solidFill>
                <a:latin typeface="Consolas" panose="020B0609020204030204" pitchFamily="49" charset="0"/>
                <a:cs typeface="Consolas" panose="020B0609020204030204" pitchFamily="49" charset="0"/>
              </a:rPr>
              <a:t>(message);</a:t>
            </a:r>
          </a:p>
          <a:p>
            <a:r>
              <a:rPr lang="en-US" dirty="0">
                <a:solidFill>
                  <a:srgbClr val="000000"/>
                </a:solidFill>
                <a:latin typeface="Consolas" panose="020B0609020204030204" pitchFamily="49" charset="0"/>
                <a:cs typeface="Consolas" panose="020B0609020204030204" pitchFamily="49" charset="0"/>
              </a:rPr>
              <a:t>}</a:t>
            </a:r>
          </a:p>
        </p:txBody>
      </p:sp>
      <p:sp>
        <p:nvSpPr>
          <p:cNvPr id="7" name="Rounded Rectangle 6"/>
          <p:cNvSpPr/>
          <p:nvPr/>
        </p:nvSpPr>
        <p:spPr>
          <a:xfrm>
            <a:off x="3222635" y="1598562"/>
            <a:ext cx="2682865" cy="262466"/>
          </a:xfrm>
          <a:prstGeom prst="roundRect">
            <a:avLst/>
          </a:prstGeom>
          <a:solidFill>
            <a:srgbClr val="AAAAAA">
              <a:alpha val="30000"/>
            </a:srgbClr>
          </a:solidFill>
          <a:ln w="15875" cap="flat" cmpd="sng" algn="ctr">
            <a:solidFill>
              <a:srgbClr val="000000"/>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000000"/>
              </a:solidFill>
            </a:endParaRPr>
          </a:p>
        </p:txBody>
      </p:sp>
      <p:sp>
        <p:nvSpPr>
          <p:cNvPr id="8" name="Rounded Rectangle 7"/>
          <p:cNvSpPr/>
          <p:nvPr/>
        </p:nvSpPr>
        <p:spPr>
          <a:xfrm>
            <a:off x="1470035" y="3240492"/>
            <a:ext cx="1063615" cy="262466"/>
          </a:xfrm>
          <a:prstGeom prst="roundRect">
            <a:avLst/>
          </a:prstGeom>
          <a:solidFill>
            <a:srgbClr val="AAAAAA">
              <a:alpha val="30000"/>
            </a:srgbClr>
          </a:solidFill>
          <a:ln w="15875" cap="flat" cmpd="sng" algn="ctr">
            <a:solidFill>
              <a:srgbClr val="000000"/>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000000"/>
              </a:solidFill>
            </a:endParaRPr>
          </a:p>
        </p:txBody>
      </p:sp>
      <p:sp>
        <p:nvSpPr>
          <p:cNvPr id="9" name="Rounded Rectangle 8"/>
          <p:cNvSpPr/>
          <p:nvPr/>
        </p:nvSpPr>
        <p:spPr>
          <a:xfrm>
            <a:off x="1044211" y="5157543"/>
            <a:ext cx="3886377" cy="262466"/>
          </a:xfrm>
          <a:prstGeom prst="roundRect">
            <a:avLst/>
          </a:prstGeom>
          <a:solidFill>
            <a:srgbClr val="AAAAAA">
              <a:alpha val="30000"/>
            </a:srgbClr>
          </a:solidFill>
          <a:ln w="15875" cap="flat" cmpd="sng" algn="ctr">
            <a:solidFill>
              <a:srgbClr val="000000"/>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000000"/>
              </a:solidFill>
            </a:endParaRPr>
          </a:p>
        </p:txBody>
      </p:sp>
    </p:spTree>
    <p:extLst>
      <p:ext uri="{BB962C8B-B14F-4D97-AF65-F5344CB8AC3E}">
        <p14:creationId xmlns:p14="http://schemas.microsoft.com/office/powerpoint/2010/main" val="680050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372529" y="377658"/>
            <a:ext cx="8318798" cy="648101"/>
          </a:xfrm>
          <a:prstGeom prst="rect">
            <a:avLst/>
          </a:prstGeom>
          <a:noFill/>
          <a:ln>
            <a:noFill/>
          </a:ln>
        </p:spPr>
        <p:txBody>
          <a:bodyPr lIns="90000" tIns="45000" rIns="90000" bIns="45000"/>
          <a:lstStyle/>
          <a:p>
            <a:pPr marL="274320" indent="-273960">
              <a:buClr>
                <a:srgbClr val="4F81BD"/>
              </a:buClr>
              <a:buSzPct val="76000"/>
              <a:buFont typeface="Wingdings 3" charset="2"/>
              <a:buChar char=""/>
            </a:pPr>
            <a:r>
              <a:rPr lang="en-US" sz="2400" spc="-1" dirty="0">
                <a:solidFill>
                  <a:srgbClr val="000000"/>
                </a:solidFill>
                <a:uFill>
                  <a:solidFill>
                    <a:srgbClr val="FFFFFF"/>
                  </a:solidFill>
                </a:uFill>
                <a:latin typeface="Calibri Light" panose="020F0302020204030204"/>
              </a:rPr>
              <a:t>Inside the Thread class</a:t>
            </a:r>
          </a:p>
          <a:p>
            <a:pPr marL="914760" lvl="2">
              <a:buClr>
                <a:srgbClr val="4F81BD"/>
              </a:buClr>
              <a:buSzPct val="76000"/>
            </a:pPr>
            <a:endParaRPr lang="en-US" spc="-1" dirty="0">
              <a:solidFill>
                <a:srgbClr val="000000"/>
              </a:solidFill>
              <a:uFill>
                <a:solidFill>
                  <a:srgbClr val="FFFFFF"/>
                </a:solidFill>
              </a:uFill>
              <a:latin typeface="Calibri Light" panose="020F0302020204030204"/>
            </a:endParaRPr>
          </a:p>
          <a:p>
            <a:pPr marL="914760" lvl="2">
              <a:buClr>
                <a:srgbClr val="4F81BD"/>
              </a:buClr>
              <a:buSzPct val="76000"/>
            </a:pPr>
            <a:endParaRPr lang="en-US" spc="-1" dirty="0">
              <a:solidFill>
                <a:srgbClr val="000000"/>
              </a:solidFill>
              <a:uFill>
                <a:solidFill>
                  <a:srgbClr val="FFFFFF"/>
                </a:solidFill>
              </a:uFill>
              <a:latin typeface="Calibri Light" panose="020F0302020204030204"/>
            </a:endParaRPr>
          </a:p>
          <a:p>
            <a:pPr marL="1188720" lvl="2" indent="-273960">
              <a:buClr>
                <a:srgbClr val="4F81BD"/>
              </a:buClr>
              <a:buSzPct val="76000"/>
              <a:buFont typeface="Wingdings 3" charset="2"/>
              <a:buChar char=""/>
            </a:pPr>
            <a:endParaRPr dirty="0">
              <a:solidFill>
                <a:srgbClr val="000000"/>
              </a:solidFill>
              <a:latin typeface="Calibri Light" panose="020F0302020204030204"/>
            </a:endParaRPr>
          </a:p>
        </p:txBody>
      </p:sp>
      <p:sp>
        <p:nvSpPr>
          <p:cNvPr id="5" name="CustomShape 2"/>
          <p:cNvSpPr/>
          <p:nvPr/>
        </p:nvSpPr>
        <p:spPr>
          <a:xfrm>
            <a:off x="796705" y="6310255"/>
            <a:ext cx="7894622"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err="1">
                <a:solidFill>
                  <a:prstClr val="white"/>
                </a:solidFill>
                <a:uFill>
                  <a:solidFill>
                    <a:srgbClr val="FFFFFF"/>
                  </a:solidFill>
                </a:uFill>
                <a:latin typeface="Calibri Light" panose="020F0302020204030204"/>
              </a:rPr>
              <a:t>addPost</a:t>
            </a:r>
            <a:r>
              <a:rPr lang="en-US" sz="3200" spc="-1" dirty="0">
                <a:solidFill>
                  <a:prstClr val="white"/>
                </a:solidFill>
                <a:uFill>
                  <a:solidFill>
                    <a:srgbClr val="FFFFFF"/>
                  </a:solidFill>
                </a:uFill>
                <a:latin typeface="Calibri Light" panose="020F0302020204030204"/>
              </a:rPr>
              <a:t> method</a:t>
            </a:r>
            <a:endParaRPr sz="1400" dirty="0">
              <a:solidFill>
                <a:prstClr val="white"/>
              </a:solidFill>
              <a:latin typeface="Calibri Light" panose="020F0302020204030204"/>
            </a:endParaRPr>
          </a:p>
        </p:txBody>
      </p:sp>
      <p:sp>
        <p:nvSpPr>
          <p:cNvPr id="6" name="Rectangle 5"/>
          <p:cNvSpPr/>
          <p:nvPr/>
        </p:nvSpPr>
        <p:spPr>
          <a:xfrm>
            <a:off x="496237" y="1372005"/>
            <a:ext cx="8195090" cy="1631216"/>
          </a:xfrm>
          <a:prstGeom prst="rect">
            <a:avLst/>
          </a:prstGeom>
        </p:spPr>
        <p:txBody>
          <a:bodyPr wrap="square">
            <a:spAutoFit/>
          </a:bodyPr>
          <a:lstStyle/>
          <a:p>
            <a:r>
              <a:rPr lang="en-SG" sz="2000" b="1" dirty="0">
                <a:solidFill>
                  <a:srgbClr val="7F0055"/>
                </a:solidFill>
                <a:latin typeface="Consolas" panose="020B0609020204030204" pitchFamily="49" charset="0"/>
                <a:cs typeface="Consolas" panose="020B0609020204030204" pitchFamily="49" charset="0"/>
              </a:rPr>
              <a:t>protected</a:t>
            </a:r>
            <a:r>
              <a:rPr lang="en-SG" sz="2000" b="1" dirty="0">
                <a:solidFill>
                  <a:srgbClr val="000000"/>
                </a:solidFill>
                <a:latin typeface="Consolas" panose="020B0609020204030204" pitchFamily="49" charset="0"/>
                <a:cs typeface="Consolas" panose="020B0609020204030204" pitchFamily="49" charset="0"/>
              </a:rPr>
              <a:t> </a:t>
            </a:r>
            <a:r>
              <a:rPr lang="en-SG" sz="2000" b="1" dirty="0">
                <a:solidFill>
                  <a:srgbClr val="7F0055"/>
                </a:solidFill>
                <a:latin typeface="Consolas" panose="020B0609020204030204" pitchFamily="49" charset="0"/>
                <a:cs typeface="Consolas" panose="020B0609020204030204" pitchFamily="49" charset="0"/>
              </a:rPr>
              <a:t>void</a:t>
            </a:r>
            <a:r>
              <a:rPr lang="en-SG" sz="2000" b="1" dirty="0">
                <a:solidFill>
                  <a:srgbClr val="000000"/>
                </a:solidFill>
                <a:latin typeface="Consolas" panose="020B0609020204030204" pitchFamily="49" charset="0"/>
                <a:cs typeface="Consolas" panose="020B0609020204030204" pitchFamily="49" charset="0"/>
              </a:rPr>
              <a:t> </a:t>
            </a:r>
            <a:r>
              <a:rPr lang="en-SG" sz="2000" b="1" dirty="0" err="1">
                <a:solidFill>
                  <a:srgbClr val="000000"/>
                </a:solidFill>
                <a:latin typeface="Consolas" panose="020B0609020204030204" pitchFamily="49" charset="0"/>
                <a:cs typeface="Consolas" panose="020B0609020204030204" pitchFamily="49" charset="0"/>
              </a:rPr>
              <a:t>addPost</a:t>
            </a:r>
            <a:r>
              <a:rPr lang="en-SG" sz="2000" b="1" dirty="0">
                <a:solidFill>
                  <a:srgbClr val="000000"/>
                </a:solidFill>
                <a:latin typeface="Consolas" panose="020B0609020204030204" pitchFamily="49" charset="0"/>
                <a:cs typeface="Consolas" panose="020B0609020204030204" pitchFamily="49" charset="0"/>
              </a:rPr>
              <a:t>(User </a:t>
            </a:r>
            <a:r>
              <a:rPr lang="en-SG" sz="2000" b="1" dirty="0" err="1">
                <a:solidFill>
                  <a:srgbClr val="000000"/>
                </a:solidFill>
                <a:latin typeface="Consolas" panose="020B0609020204030204" pitchFamily="49" charset="0"/>
                <a:cs typeface="Consolas" panose="020B0609020204030204" pitchFamily="49" charset="0"/>
              </a:rPr>
              <a:t>user</a:t>
            </a:r>
            <a:r>
              <a:rPr lang="en-SG" sz="2000" b="1" dirty="0">
                <a:solidFill>
                  <a:srgbClr val="000000"/>
                </a:solidFill>
                <a:latin typeface="Consolas" panose="020B0609020204030204" pitchFamily="49" charset="0"/>
                <a:cs typeface="Consolas" panose="020B0609020204030204" pitchFamily="49" charset="0"/>
              </a:rPr>
              <a:t>, String message) {</a:t>
            </a:r>
            <a:endParaRPr lang="en-US" sz="2000" b="1" dirty="0">
              <a:solidFill>
                <a:srgbClr val="000000"/>
              </a:solidFill>
              <a:latin typeface="Consolas" panose="020B0609020204030204" pitchFamily="49" charset="0"/>
              <a:cs typeface="Consolas" panose="020B0609020204030204" pitchFamily="49" charset="0"/>
            </a:endParaRPr>
          </a:p>
          <a:p>
            <a:pPr marL="461963"/>
            <a:r>
              <a:rPr lang="en-SG" sz="2000" dirty="0">
                <a:solidFill>
                  <a:srgbClr val="000000"/>
                </a:solidFill>
                <a:latin typeface="Consolas" panose="020B0609020204030204" pitchFamily="49" charset="0"/>
                <a:cs typeface="Consolas" panose="020B0609020204030204" pitchFamily="49" charset="0"/>
              </a:rPr>
              <a:t>Post </a:t>
            </a:r>
            <a:r>
              <a:rPr lang="en-SG" sz="2000" dirty="0" err="1">
                <a:solidFill>
                  <a:srgbClr val="000000"/>
                </a:solidFill>
                <a:latin typeface="Consolas" panose="020B0609020204030204" pitchFamily="49" charset="0"/>
                <a:cs typeface="Consolas" panose="020B0609020204030204" pitchFamily="49" charset="0"/>
              </a:rPr>
              <a:t>newPost</a:t>
            </a:r>
            <a:r>
              <a:rPr lang="en-SG" sz="2000" dirty="0">
                <a:solidFill>
                  <a:srgbClr val="000000"/>
                </a:solidFill>
                <a:latin typeface="Consolas" panose="020B0609020204030204" pitchFamily="49" charset="0"/>
                <a:cs typeface="Consolas" panose="020B0609020204030204" pitchFamily="49" charset="0"/>
              </a:rPr>
              <a:t> = </a:t>
            </a:r>
            <a:r>
              <a:rPr lang="en-SG" sz="2000" b="1" dirty="0">
                <a:solidFill>
                  <a:srgbClr val="7F0055"/>
                </a:solidFill>
                <a:latin typeface="Consolas" panose="020B0609020204030204" pitchFamily="49" charset="0"/>
                <a:cs typeface="Consolas" panose="020B0609020204030204" pitchFamily="49" charset="0"/>
              </a:rPr>
              <a:t>new</a:t>
            </a:r>
            <a:r>
              <a:rPr lang="en-SG" sz="2000" b="1" dirty="0">
                <a:solidFill>
                  <a:srgbClr val="000000"/>
                </a:solidFill>
                <a:latin typeface="Consolas" panose="020B0609020204030204" pitchFamily="49" charset="0"/>
                <a:cs typeface="Consolas" panose="020B0609020204030204" pitchFamily="49" charset="0"/>
              </a:rPr>
              <a:t> Post(++</a:t>
            </a:r>
            <a:r>
              <a:rPr lang="en-SG" sz="2000" b="1" dirty="0" err="1">
                <a:solidFill>
                  <a:srgbClr val="0000C0"/>
                </a:solidFill>
                <a:latin typeface="Consolas" panose="020B0609020204030204" pitchFamily="49" charset="0"/>
                <a:cs typeface="Consolas" panose="020B0609020204030204" pitchFamily="49" charset="0"/>
              </a:rPr>
              <a:t>noOfPost</a:t>
            </a:r>
            <a:r>
              <a:rPr lang="en-SG" sz="2000" b="1" dirty="0">
                <a:solidFill>
                  <a:srgbClr val="000000"/>
                </a:solidFill>
                <a:latin typeface="Consolas" panose="020B0609020204030204" pitchFamily="49" charset="0"/>
                <a:cs typeface="Consolas" panose="020B0609020204030204" pitchFamily="49" charset="0"/>
              </a:rPr>
              <a:t>, </a:t>
            </a:r>
          </a:p>
          <a:p>
            <a:pPr marL="461963"/>
            <a:r>
              <a:rPr lang="en-SG" sz="2000" b="1" dirty="0">
                <a:solidFill>
                  <a:srgbClr val="000000"/>
                </a:solidFill>
                <a:latin typeface="Consolas" panose="020B0609020204030204" pitchFamily="49" charset="0"/>
                <a:cs typeface="Consolas" panose="020B0609020204030204" pitchFamily="49" charset="0"/>
              </a:rPr>
              <a:t>                        </a:t>
            </a:r>
            <a:r>
              <a:rPr lang="en-SG" sz="2000" b="1" dirty="0" err="1">
                <a:solidFill>
                  <a:srgbClr val="000000"/>
                </a:solidFill>
                <a:latin typeface="Consolas" panose="020B0609020204030204" pitchFamily="49" charset="0"/>
                <a:cs typeface="Consolas" panose="020B0609020204030204" pitchFamily="49" charset="0"/>
              </a:rPr>
              <a:t>user.getUsername</a:t>
            </a:r>
            <a:r>
              <a:rPr lang="en-SG" sz="2000" b="1" dirty="0">
                <a:solidFill>
                  <a:srgbClr val="000000"/>
                </a:solidFill>
                <a:latin typeface="Consolas" panose="020B0609020204030204" pitchFamily="49" charset="0"/>
                <a:cs typeface="Consolas" panose="020B0609020204030204" pitchFamily="49" charset="0"/>
              </a:rPr>
              <a:t>(), message);</a:t>
            </a:r>
          </a:p>
          <a:p>
            <a:pPr marL="461963"/>
            <a:r>
              <a:rPr lang="en-SG" sz="2000" dirty="0" err="1">
                <a:solidFill>
                  <a:srgbClr val="0000C0"/>
                </a:solidFill>
                <a:latin typeface="Consolas" panose="020B0609020204030204" pitchFamily="49" charset="0"/>
                <a:cs typeface="Consolas" panose="020B0609020204030204" pitchFamily="49" charset="0"/>
              </a:rPr>
              <a:t>postList</a:t>
            </a:r>
            <a:r>
              <a:rPr lang="en-SG" sz="2000" dirty="0" err="1">
                <a:solidFill>
                  <a:srgbClr val="000000"/>
                </a:solidFill>
                <a:latin typeface="Consolas" panose="020B0609020204030204" pitchFamily="49" charset="0"/>
                <a:cs typeface="Consolas" panose="020B0609020204030204" pitchFamily="49" charset="0"/>
              </a:rPr>
              <a:t>.add</a:t>
            </a:r>
            <a:r>
              <a:rPr lang="en-SG" sz="2000" dirty="0">
                <a:solidFill>
                  <a:srgbClr val="000000"/>
                </a:solidFill>
                <a:latin typeface="Consolas" panose="020B0609020204030204" pitchFamily="49" charset="0"/>
                <a:cs typeface="Consolas" panose="020B0609020204030204" pitchFamily="49" charset="0"/>
              </a:rPr>
              <a:t>(</a:t>
            </a:r>
            <a:r>
              <a:rPr lang="en-SG" sz="2000" dirty="0" err="1">
                <a:solidFill>
                  <a:srgbClr val="000000"/>
                </a:solidFill>
                <a:latin typeface="Consolas" panose="020B0609020204030204" pitchFamily="49" charset="0"/>
                <a:cs typeface="Consolas" panose="020B0609020204030204" pitchFamily="49" charset="0"/>
              </a:rPr>
              <a:t>newPost</a:t>
            </a:r>
            <a:r>
              <a:rPr lang="en-SG" sz="2000" dirty="0">
                <a:solidFill>
                  <a:srgbClr val="000000"/>
                </a:solidFill>
                <a:latin typeface="Consolas" panose="020B0609020204030204" pitchFamily="49" charset="0"/>
                <a:cs typeface="Consolas" panose="020B0609020204030204" pitchFamily="49" charset="0"/>
              </a:rPr>
              <a:t>);</a:t>
            </a:r>
          </a:p>
          <a:p>
            <a:r>
              <a:rPr lang="en-SG" sz="2000" dirty="0">
                <a:solidFill>
                  <a:srgbClr val="000000"/>
                </a:solidFill>
                <a:latin typeface="Consolas" panose="020B0609020204030204" pitchFamily="49" charset="0"/>
                <a:cs typeface="Consolas" panose="020B0609020204030204" pitchFamily="49" charset="0"/>
              </a:rPr>
              <a:t>}</a:t>
            </a:r>
            <a:endParaRPr lang="en-US" sz="2000" b="1" dirty="0">
              <a:solidFill>
                <a:srgbClr val="7F0055"/>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791663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372529" y="423490"/>
            <a:ext cx="8229240" cy="4733280"/>
          </a:xfrm>
          <a:prstGeom prst="rect">
            <a:avLst/>
          </a:prstGeom>
          <a:noFill/>
          <a:ln>
            <a:noFill/>
          </a:ln>
        </p:spPr>
        <p:txBody>
          <a:bodyPr lIns="90000" tIns="45000" rIns="90000" bIns="45000"/>
          <a:lstStyle/>
          <a:p>
            <a:pPr marL="274320" indent="-273960">
              <a:buClr>
                <a:srgbClr val="4F81BD"/>
              </a:buClr>
              <a:buSzPct val="76000"/>
              <a:buFont typeface="Wingdings 3" charset="2"/>
              <a:buChar char=""/>
            </a:pPr>
            <a:r>
              <a:rPr lang="en-US" sz="2400" spc="-1" dirty="0">
                <a:solidFill>
                  <a:srgbClr val="000000"/>
                </a:solidFill>
                <a:uFill>
                  <a:solidFill>
                    <a:srgbClr val="FFFFFF"/>
                  </a:solidFill>
                </a:uFill>
                <a:latin typeface="Calibri Light" panose="020F0302020204030204"/>
              </a:rPr>
              <a:t>Helper Method (Reusable for queries 1, 2, 4 and 5)</a:t>
            </a:r>
          </a:p>
          <a:p>
            <a:pPr marL="914760" lvl="2">
              <a:buClr>
                <a:srgbClr val="4F81BD"/>
              </a:buClr>
              <a:buSzPct val="76000"/>
            </a:pPr>
            <a:endParaRPr lang="en-US" spc="-1" dirty="0">
              <a:solidFill>
                <a:srgbClr val="000000"/>
              </a:solidFill>
              <a:uFill>
                <a:solidFill>
                  <a:srgbClr val="FFFFFF"/>
                </a:solidFill>
              </a:uFill>
              <a:latin typeface="Calibri Light" panose="020F0302020204030204"/>
            </a:endParaRPr>
          </a:p>
          <a:p>
            <a:pPr marL="914760" lvl="2">
              <a:buClr>
                <a:srgbClr val="4F81BD"/>
              </a:buClr>
              <a:buSzPct val="76000"/>
            </a:pPr>
            <a:endParaRPr lang="en-US" spc="-1" dirty="0">
              <a:solidFill>
                <a:srgbClr val="000000"/>
              </a:solidFill>
              <a:uFill>
                <a:solidFill>
                  <a:srgbClr val="FFFFFF"/>
                </a:solidFill>
              </a:uFill>
              <a:latin typeface="Calibri Light" panose="020F0302020204030204"/>
            </a:endParaRPr>
          </a:p>
          <a:p>
            <a:pPr marL="1188720" lvl="2" indent="-273960">
              <a:buClr>
                <a:srgbClr val="4F81BD"/>
              </a:buClr>
              <a:buSzPct val="76000"/>
              <a:buFont typeface="Wingdings 3" charset="2"/>
              <a:buChar char=""/>
            </a:pPr>
            <a:endParaRPr dirty="0">
              <a:solidFill>
                <a:srgbClr val="000000"/>
              </a:solidFill>
              <a:latin typeface="Calibri Light" panose="020F0302020204030204"/>
            </a:endParaRPr>
          </a:p>
        </p:txBody>
      </p:sp>
      <p:sp>
        <p:nvSpPr>
          <p:cNvPr id="3" name="Rectangle 2"/>
          <p:cNvSpPr/>
          <p:nvPr/>
        </p:nvSpPr>
        <p:spPr>
          <a:xfrm>
            <a:off x="372529" y="966818"/>
            <a:ext cx="8634311" cy="5232202"/>
          </a:xfrm>
          <a:prstGeom prst="rect">
            <a:avLst/>
          </a:prstGeom>
        </p:spPr>
        <p:txBody>
          <a:bodyPr wrap="square">
            <a:spAutoFit/>
          </a:bodyPr>
          <a:lstStyle/>
          <a:p>
            <a:r>
              <a:rPr lang="en-US" sz="1600" dirty="0">
                <a:solidFill>
                  <a:srgbClr val="006600"/>
                </a:solidFill>
                <a:latin typeface="Consolas" panose="020B0609020204030204" pitchFamily="49" charset="0"/>
              </a:rPr>
              <a:t>/*</a:t>
            </a:r>
          </a:p>
          <a:p>
            <a:r>
              <a:rPr lang="en-US" sz="1600" dirty="0">
                <a:solidFill>
                  <a:srgbClr val="006600"/>
                </a:solidFill>
                <a:latin typeface="Consolas" panose="020B0609020204030204" pitchFamily="49" charset="0"/>
              </a:rPr>
              <a:t> * pre-condition: The </a:t>
            </a:r>
            <a:r>
              <a:rPr lang="en-US" sz="1600" dirty="0" err="1">
                <a:solidFill>
                  <a:srgbClr val="006600"/>
                </a:solidFill>
                <a:latin typeface="Consolas" panose="020B0609020204030204" pitchFamily="49" charset="0"/>
              </a:rPr>
              <a:t>arraylist</a:t>
            </a:r>
            <a:r>
              <a:rPr lang="en-US" sz="1600" dirty="0">
                <a:solidFill>
                  <a:srgbClr val="006600"/>
                </a:solidFill>
                <a:latin typeface="Consolas" panose="020B0609020204030204" pitchFamily="49" charset="0"/>
              </a:rPr>
              <a:t> of threads has been initialized and threads</a:t>
            </a:r>
          </a:p>
          <a:p>
            <a:r>
              <a:rPr lang="en-US" sz="1600" dirty="0">
                <a:solidFill>
                  <a:srgbClr val="006600"/>
                </a:solidFill>
                <a:latin typeface="Consolas" panose="020B0609020204030204" pitchFamily="49" charset="0"/>
              </a:rPr>
              <a:t> * have been stored properly</a:t>
            </a:r>
          </a:p>
          <a:p>
            <a:r>
              <a:rPr lang="en-US" sz="1600" dirty="0">
                <a:solidFill>
                  <a:srgbClr val="006600"/>
                </a:solidFill>
                <a:latin typeface="Consolas" panose="020B0609020204030204" pitchFamily="49" charset="0"/>
              </a:rPr>
              <a:t> * </a:t>
            </a:r>
          </a:p>
          <a:p>
            <a:r>
              <a:rPr lang="en-US" sz="1600" dirty="0">
                <a:solidFill>
                  <a:srgbClr val="006600"/>
                </a:solidFill>
                <a:latin typeface="Consolas" panose="020B0609020204030204" pitchFamily="49" charset="0"/>
              </a:rPr>
              <a:t> * post-condition: Returns the thread with name </a:t>
            </a:r>
            <a:r>
              <a:rPr lang="en-US" sz="1600" dirty="0" err="1">
                <a:solidFill>
                  <a:srgbClr val="006600"/>
                </a:solidFill>
                <a:latin typeface="Consolas" panose="020B0609020204030204" pitchFamily="49" charset="0"/>
              </a:rPr>
              <a:t>threadName</a:t>
            </a:r>
            <a:r>
              <a:rPr lang="en-US" sz="1600" dirty="0">
                <a:solidFill>
                  <a:srgbClr val="006600"/>
                </a:solidFill>
                <a:latin typeface="Consolas" panose="020B0609020204030204" pitchFamily="49" charset="0"/>
              </a:rPr>
              <a:t> and null if</a:t>
            </a:r>
          </a:p>
          <a:p>
            <a:r>
              <a:rPr lang="en-US" sz="1600" dirty="0">
                <a:solidFill>
                  <a:srgbClr val="006600"/>
                </a:solidFill>
                <a:latin typeface="Consolas" panose="020B0609020204030204" pitchFamily="49" charset="0"/>
              </a:rPr>
              <a:t> * there is no such table</a:t>
            </a:r>
          </a:p>
          <a:p>
            <a:r>
              <a:rPr lang="en-US" sz="1600" dirty="0">
                <a:solidFill>
                  <a:srgbClr val="006600"/>
                </a:solidFill>
                <a:latin typeface="Consolas" panose="020B0609020204030204" pitchFamily="49" charset="0"/>
              </a:rPr>
              <a:t> * </a:t>
            </a:r>
          </a:p>
          <a:p>
            <a:r>
              <a:rPr lang="en-US" sz="1600" dirty="0">
                <a:solidFill>
                  <a:srgbClr val="006600"/>
                </a:solidFill>
                <a:latin typeface="Consolas" panose="020B0609020204030204" pitchFamily="49" charset="0"/>
              </a:rPr>
              <a:t> * description: iterates through the list of threads and return the most</a:t>
            </a:r>
          </a:p>
          <a:p>
            <a:r>
              <a:rPr lang="en-US" sz="1600" dirty="0">
                <a:solidFill>
                  <a:srgbClr val="006600"/>
                </a:solidFill>
                <a:latin typeface="Consolas" panose="020B0609020204030204" pitchFamily="49" charset="0"/>
              </a:rPr>
              <a:t> * appropriate thread based on </a:t>
            </a:r>
            <a:r>
              <a:rPr lang="en-US" sz="1600" dirty="0" err="1">
                <a:solidFill>
                  <a:srgbClr val="006600"/>
                </a:solidFill>
                <a:latin typeface="Consolas" panose="020B0609020204030204" pitchFamily="49" charset="0"/>
              </a:rPr>
              <a:t>threadName</a:t>
            </a:r>
            <a:r>
              <a:rPr lang="en-US" sz="1600" dirty="0">
                <a:solidFill>
                  <a:srgbClr val="006600"/>
                </a:solidFill>
                <a:latin typeface="Consolas" panose="020B0609020204030204" pitchFamily="49" charset="0"/>
              </a:rPr>
              <a:t>. Returns null if no such thread</a:t>
            </a:r>
          </a:p>
          <a:p>
            <a:r>
              <a:rPr lang="en-US" sz="1600" dirty="0">
                <a:solidFill>
                  <a:srgbClr val="006600"/>
                </a:solidFill>
                <a:latin typeface="Consolas" panose="020B0609020204030204" pitchFamily="49" charset="0"/>
              </a:rPr>
              <a:t> * is found</a:t>
            </a:r>
          </a:p>
          <a:p>
            <a:r>
              <a:rPr lang="en-US" sz="1600" dirty="0">
                <a:solidFill>
                  <a:srgbClr val="006600"/>
                </a:solidFill>
                <a:latin typeface="Consolas" panose="020B0609020204030204" pitchFamily="49" charset="0"/>
              </a:rPr>
              <a:t> */</a:t>
            </a:r>
          </a:p>
          <a:p>
            <a:endParaRPr lang="en-US" sz="1200" b="1" dirty="0">
              <a:solidFill>
                <a:srgbClr val="7F0055"/>
              </a:solidFill>
              <a:latin typeface="Consolas" panose="020B0609020204030204" pitchFamily="49" charset="0"/>
            </a:endParaRPr>
          </a:p>
          <a:p>
            <a:r>
              <a:rPr lang="en-US" sz="2000" b="1" dirty="0">
                <a:solidFill>
                  <a:srgbClr val="7F0055"/>
                </a:solidFill>
                <a:latin typeface="Consolas" panose="020B0609020204030204" pitchFamily="49" charset="0"/>
              </a:rPr>
              <a:t>private</a:t>
            </a:r>
            <a:r>
              <a:rPr lang="en-US" sz="2000" b="1" dirty="0">
                <a:solidFill>
                  <a:srgbClr val="000000"/>
                </a:solidFill>
                <a:latin typeface="Consolas" panose="020B0609020204030204" pitchFamily="49" charset="0"/>
              </a:rPr>
              <a:t> Thread </a:t>
            </a:r>
            <a:r>
              <a:rPr lang="en-US" sz="2000" b="1" dirty="0" err="1">
                <a:solidFill>
                  <a:srgbClr val="000000"/>
                </a:solidFill>
                <a:latin typeface="Consolas" panose="020B0609020204030204" pitchFamily="49" charset="0"/>
              </a:rPr>
              <a:t>findThread</a:t>
            </a:r>
            <a:r>
              <a:rPr lang="en-US" sz="2000" b="1" dirty="0">
                <a:solidFill>
                  <a:srgbClr val="000000"/>
                </a:solidFill>
                <a:latin typeface="Consolas" panose="020B0609020204030204" pitchFamily="49" charset="0"/>
              </a:rPr>
              <a:t>(String </a:t>
            </a:r>
            <a:r>
              <a:rPr lang="en-US" sz="2000" b="1" dirty="0" err="1">
                <a:solidFill>
                  <a:srgbClr val="6A3E3E"/>
                </a:solidFill>
                <a:latin typeface="Consolas" panose="020B0609020204030204" pitchFamily="49" charset="0"/>
              </a:rPr>
              <a:t>threadName</a:t>
            </a:r>
            <a:r>
              <a:rPr lang="en-US" sz="2000" b="1" dirty="0">
                <a:solidFill>
                  <a:srgbClr val="000000"/>
                </a:solidFill>
                <a:latin typeface="Consolas" panose="020B0609020204030204" pitchFamily="49" charset="0"/>
              </a:rPr>
              <a:t>) {</a:t>
            </a:r>
          </a:p>
          <a:p>
            <a:endParaRPr lang="en-US" sz="2000" b="1" dirty="0">
              <a:solidFill>
                <a:srgbClr val="000000"/>
              </a:solidFill>
              <a:latin typeface="Consolas" panose="020B0609020204030204" pitchFamily="49" charset="0"/>
            </a:endParaRPr>
          </a:p>
          <a:p>
            <a:endParaRPr lang="en-US" sz="2000" b="1" dirty="0">
              <a:solidFill>
                <a:srgbClr val="000000"/>
              </a:solidFill>
              <a:latin typeface="Consolas" panose="020B0609020204030204" pitchFamily="49" charset="0"/>
            </a:endParaRPr>
          </a:p>
          <a:p>
            <a:endParaRPr lang="en-US" sz="2000" b="1" dirty="0">
              <a:solidFill>
                <a:srgbClr val="000000"/>
              </a:solidFill>
              <a:latin typeface="Consolas" panose="020B0609020204030204" pitchFamily="49" charset="0"/>
            </a:endParaRPr>
          </a:p>
          <a:p>
            <a:endParaRPr lang="en-US" sz="2000" b="1" dirty="0">
              <a:solidFill>
                <a:srgbClr val="000000"/>
              </a:solidFill>
              <a:latin typeface="Consolas" panose="020B0609020204030204" pitchFamily="49" charset="0"/>
            </a:endParaRPr>
          </a:p>
          <a:p>
            <a:endParaRPr lang="en-US" sz="2000" b="1"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a:t>
            </a:r>
            <a:endParaRPr lang="en-US" sz="2000" dirty="0">
              <a:solidFill>
                <a:srgbClr val="000000"/>
              </a:solidFill>
            </a:endParaRPr>
          </a:p>
        </p:txBody>
      </p:sp>
      <p:sp>
        <p:nvSpPr>
          <p:cNvPr id="5" name="CustomShape 2"/>
          <p:cNvSpPr/>
          <p:nvPr/>
        </p:nvSpPr>
        <p:spPr>
          <a:xfrm>
            <a:off x="796705" y="6310255"/>
            <a:ext cx="7894622"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a:solidFill>
                  <a:prstClr val="white"/>
                </a:solidFill>
                <a:uFill>
                  <a:solidFill>
                    <a:srgbClr val="FFFFFF"/>
                  </a:solidFill>
                </a:uFill>
                <a:latin typeface="Calibri Light" panose="020F0302020204030204"/>
              </a:rPr>
              <a:t>Helper Method: </a:t>
            </a:r>
            <a:r>
              <a:rPr lang="en-US" sz="3200" spc="-1" dirty="0" err="1">
                <a:solidFill>
                  <a:prstClr val="white"/>
                </a:solidFill>
                <a:uFill>
                  <a:solidFill>
                    <a:srgbClr val="FFFFFF"/>
                  </a:solidFill>
                </a:uFill>
                <a:latin typeface="Calibri Light" panose="020F0302020204030204"/>
              </a:rPr>
              <a:t>findThread</a:t>
            </a:r>
            <a:endParaRPr sz="1400" dirty="0">
              <a:solidFill>
                <a:prstClr val="white"/>
              </a:solidFill>
              <a:latin typeface="Calibri Light" panose="020F0302020204030204"/>
            </a:endParaRPr>
          </a:p>
        </p:txBody>
      </p:sp>
      <p:sp>
        <p:nvSpPr>
          <p:cNvPr id="4" name="TextBox 3"/>
          <p:cNvSpPr txBox="1"/>
          <p:nvPr/>
        </p:nvSpPr>
        <p:spPr>
          <a:xfrm>
            <a:off x="1132840" y="4293968"/>
            <a:ext cx="6708618" cy="1323439"/>
          </a:xfrm>
          <a:prstGeom prst="rect">
            <a:avLst/>
          </a:prstGeom>
          <a:solidFill>
            <a:srgbClr val="006600"/>
          </a:solidFill>
        </p:spPr>
        <p:txBody>
          <a:bodyPr wrap="square" rtlCol="0">
            <a:spAutoFit/>
          </a:bodyPr>
          <a:lstStyle/>
          <a:p>
            <a:pPr marL="285750" indent="-285750">
              <a:buFontTx/>
              <a:buChar char="-"/>
            </a:pPr>
            <a:r>
              <a:rPr lang="en-US" sz="2000" dirty="0">
                <a:solidFill>
                  <a:prstClr val="white"/>
                </a:solidFill>
              </a:rPr>
              <a:t>Loop through the list of threads</a:t>
            </a:r>
          </a:p>
          <a:p>
            <a:pPr marL="285750" indent="-285750">
              <a:buFontTx/>
              <a:buChar char="-"/>
            </a:pPr>
            <a:r>
              <a:rPr lang="en-US" sz="2000" dirty="0">
                <a:solidFill>
                  <a:prstClr val="white"/>
                </a:solidFill>
              </a:rPr>
              <a:t>If the current thread’s name matches </a:t>
            </a:r>
            <a:r>
              <a:rPr lang="en-US" sz="2000" dirty="0" err="1">
                <a:solidFill>
                  <a:prstClr val="white"/>
                </a:solidFill>
                <a:latin typeface="Consolas" panose="020B0609020204030204" pitchFamily="49" charset="0"/>
                <a:cs typeface="Consolas" panose="020B0609020204030204" pitchFamily="49" charset="0"/>
              </a:rPr>
              <a:t>threadName</a:t>
            </a:r>
            <a:r>
              <a:rPr lang="en-US" sz="2000" dirty="0">
                <a:solidFill>
                  <a:prstClr val="white"/>
                </a:solidFill>
                <a:cs typeface="Consolas" panose="020B0609020204030204" pitchFamily="49" charset="0"/>
              </a:rPr>
              <a:t>, </a:t>
            </a:r>
            <a:r>
              <a:rPr lang="en-US" sz="2000" dirty="0">
                <a:solidFill>
                  <a:prstClr val="white"/>
                </a:solidFill>
              </a:rPr>
              <a:t>return that Thread and stop the loop.</a:t>
            </a:r>
          </a:p>
          <a:p>
            <a:pPr marL="285750" indent="-285750">
              <a:buFontTx/>
              <a:buChar char="-"/>
            </a:pPr>
            <a:r>
              <a:rPr lang="en-US" sz="2000" dirty="0">
                <a:solidFill>
                  <a:prstClr val="white"/>
                </a:solidFill>
              </a:rPr>
              <a:t>After finish iterating and no thread is found: return null</a:t>
            </a:r>
            <a:endParaRPr lang="en-US" sz="2000" dirty="0">
              <a:solidFill>
                <a:prstClr val="white"/>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64715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22961" y="989467"/>
            <a:ext cx="7463790" cy="4401205"/>
          </a:xfrm>
          <a:prstGeom prst="rect">
            <a:avLst/>
          </a:prstGeom>
        </p:spPr>
        <p:txBody>
          <a:bodyPr wrap="square">
            <a:spAutoFit/>
          </a:bodyPr>
          <a:lstStyle/>
          <a:p>
            <a:r>
              <a:rPr lang="en-US" sz="2000" b="1" dirty="0">
                <a:solidFill>
                  <a:srgbClr val="7F0055"/>
                </a:solidFill>
                <a:latin typeface="Consolas" panose="020B0609020204030204" pitchFamily="49" charset="0"/>
                <a:cs typeface="Consolas" panose="020B0609020204030204" pitchFamily="49" charset="0"/>
              </a:rPr>
              <a:t>private</a:t>
            </a:r>
            <a:r>
              <a:rPr lang="en-US" sz="2000" b="1" dirty="0">
                <a:solidFill>
                  <a:srgbClr val="000000"/>
                </a:solidFill>
                <a:latin typeface="Consolas" panose="020B0609020204030204" pitchFamily="49" charset="0"/>
                <a:cs typeface="Consolas" panose="020B0609020204030204" pitchFamily="49" charset="0"/>
              </a:rPr>
              <a:t> </a:t>
            </a:r>
            <a:r>
              <a:rPr lang="en-US" sz="2000" b="1" dirty="0">
                <a:solidFill>
                  <a:srgbClr val="7F0055"/>
                </a:solidFill>
                <a:latin typeface="Consolas" panose="020B0609020204030204" pitchFamily="49" charset="0"/>
                <a:cs typeface="Consolas" panose="020B0609020204030204" pitchFamily="49" charset="0"/>
              </a:rPr>
              <a:t>void</a:t>
            </a:r>
            <a:r>
              <a:rPr lang="en-US" sz="2000" b="1" dirty="0">
                <a:solidFill>
                  <a:srgbClr val="000000"/>
                </a:solidFill>
                <a:latin typeface="Consolas" panose="020B0609020204030204" pitchFamily="49" charset="0"/>
                <a:cs typeface="Consolas" panose="020B0609020204030204" pitchFamily="49" charset="0"/>
              </a:rPr>
              <a:t> </a:t>
            </a:r>
            <a:r>
              <a:rPr lang="en-US" sz="2000" b="1" dirty="0" err="1">
                <a:solidFill>
                  <a:srgbClr val="000000"/>
                </a:solidFill>
                <a:latin typeface="Consolas" panose="020B0609020204030204" pitchFamily="49" charset="0"/>
                <a:cs typeface="Consolas" panose="020B0609020204030204" pitchFamily="49" charset="0"/>
              </a:rPr>
              <a:t>countPost</a:t>
            </a:r>
            <a:r>
              <a:rPr lang="en-US" sz="2000" b="1" dirty="0">
                <a:solidFill>
                  <a:srgbClr val="000000"/>
                </a:solidFill>
                <a:latin typeface="Consolas" panose="020B0609020204030204" pitchFamily="49" charset="0"/>
                <a:cs typeface="Consolas" panose="020B0609020204030204" pitchFamily="49" charset="0"/>
              </a:rPr>
              <a:t>(Scanner </a:t>
            </a:r>
            <a:r>
              <a:rPr lang="en-US" sz="2000" b="1" dirty="0" err="1">
                <a:solidFill>
                  <a:srgbClr val="6A3E3E"/>
                </a:solidFill>
                <a:latin typeface="Consolas" panose="020B0609020204030204" pitchFamily="49" charset="0"/>
                <a:cs typeface="Consolas" panose="020B0609020204030204" pitchFamily="49" charset="0"/>
              </a:rPr>
              <a:t>sc</a:t>
            </a:r>
            <a:r>
              <a:rPr lang="en-US" sz="2000" b="1" dirty="0">
                <a:solidFill>
                  <a:srgbClr val="000000"/>
                </a:solidFill>
                <a:latin typeface="Consolas" panose="020B0609020204030204" pitchFamily="49" charset="0"/>
                <a:cs typeface="Consolas" panose="020B0609020204030204" pitchFamily="49" charset="0"/>
              </a:rPr>
              <a:t>) {</a:t>
            </a:r>
          </a:p>
          <a:p>
            <a:pPr marL="515938"/>
            <a:r>
              <a:rPr lang="en-SG" sz="2000" b="1" dirty="0" err="1">
                <a:solidFill>
                  <a:srgbClr val="7F0055"/>
                </a:solidFill>
                <a:latin typeface="Consolas" panose="020B0609020204030204" pitchFamily="49" charset="0"/>
                <a:cs typeface="Consolas" panose="020B0609020204030204" pitchFamily="49" charset="0"/>
              </a:rPr>
              <a:t>int</a:t>
            </a:r>
            <a:r>
              <a:rPr lang="en-SG" sz="2000" b="1" dirty="0">
                <a:solidFill>
                  <a:srgbClr val="000000"/>
                </a:solidFill>
                <a:latin typeface="Consolas" panose="020B0609020204030204" pitchFamily="49" charset="0"/>
                <a:cs typeface="Consolas" panose="020B0609020204030204" pitchFamily="49" charset="0"/>
              </a:rPr>
              <a:t> </a:t>
            </a:r>
            <a:r>
              <a:rPr lang="en-SG" sz="2000" b="1" dirty="0" err="1">
                <a:solidFill>
                  <a:srgbClr val="000000"/>
                </a:solidFill>
                <a:latin typeface="Consolas" panose="020B0609020204030204" pitchFamily="49" charset="0"/>
                <a:cs typeface="Consolas" panose="020B0609020204030204" pitchFamily="49" charset="0"/>
              </a:rPr>
              <a:t>noOfThread</a:t>
            </a:r>
            <a:r>
              <a:rPr lang="en-SG" sz="2000" b="1" dirty="0">
                <a:solidFill>
                  <a:srgbClr val="000000"/>
                </a:solidFill>
                <a:latin typeface="Consolas" panose="020B0609020204030204" pitchFamily="49" charset="0"/>
                <a:cs typeface="Consolas" panose="020B0609020204030204" pitchFamily="49" charset="0"/>
              </a:rPr>
              <a:t> = </a:t>
            </a:r>
            <a:r>
              <a:rPr lang="en-SG" sz="2000" b="1" dirty="0" err="1">
                <a:solidFill>
                  <a:srgbClr val="000000"/>
                </a:solidFill>
                <a:latin typeface="Consolas" panose="020B0609020204030204" pitchFamily="49" charset="0"/>
                <a:cs typeface="Consolas" panose="020B0609020204030204" pitchFamily="49" charset="0"/>
              </a:rPr>
              <a:t>sc.nextInt</a:t>
            </a:r>
            <a:r>
              <a:rPr lang="en-SG" sz="2000" b="1" dirty="0">
                <a:solidFill>
                  <a:srgbClr val="000000"/>
                </a:solidFill>
                <a:latin typeface="Consolas" panose="020B0609020204030204" pitchFamily="49" charset="0"/>
                <a:cs typeface="Consolas" panose="020B0609020204030204" pitchFamily="49" charset="0"/>
              </a:rPr>
              <a:t>();</a:t>
            </a:r>
          </a:p>
          <a:p>
            <a:pPr marL="515938"/>
            <a:r>
              <a:rPr lang="en-SG" sz="2000" b="1" dirty="0" err="1">
                <a:solidFill>
                  <a:srgbClr val="7F0055"/>
                </a:solidFill>
                <a:latin typeface="Consolas" panose="020B0609020204030204" pitchFamily="49" charset="0"/>
                <a:cs typeface="Consolas" panose="020B0609020204030204" pitchFamily="49" charset="0"/>
              </a:rPr>
              <a:t>int</a:t>
            </a:r>
            <a:r>
              <a:rPr lang="en-SG" sz="2000" b="1" dirty="0">
                <a:solidFill>
                  <a:srgbClr val="000000"/>
                </a:solidFill>
                <a:latin typeface="Consolas" panose="020B0609020204030204" pitchFamily="49" charset="0"/>
                <a:cs typeface="Consolas" panose="020B0609020204030204" pitchFamily="49" charset="0"/>
              </a:rPr>
              <a:t> count = 0;</a:t>
            </a:r>
          </a:p>
          <a:p>
            <a:pPr marL="515938"/>
            <a:r>
              <a:rPr lang="nn-NO" sz="2000" b="1" dirty="0">
                <a:solidFill>
                  <a:srgbClr val="7F0055"/>
                </a:solidFill>
                <a:latin typeface="Consolas" panose="020B0609020204030204" pitchFamily="49" charset="0"/>
                <a:cs typeface="Consolas" panose="020B0609020204030204" pitchFamily="49" charset="0"/>
              </a:rPr>
              <a:t>for</a:t>
            </a:r>
            <a:r>
              <a:rPr lang="nn-NO" sz="2000" b="1" dirty="0">
                <a:solidFill>
                  <a:srgbClr val="000000"/>
                </a:solidFill>
                <a:latin typeface="Consolas" panose="020B0609020204030204" pitchFamily="49" charset="0"/>
                <a:cs typeface="Consolas" panose="020B0609020204030204" pitchFamily="49" charset="0"/>
              </a:rPr>
              <a:t> (</a:t>
            </a:r>
            <a:r>
              <a:rPr lang="nn-NO" sz="2000" b="1" dirty="0">
                <a:solidFill>
                  <a:srgbClr val="7F0055"/>
                </a:solidFill>
                <a:latin typeface="Consolas" panose="020B0609020204030204" pitchFamily="49" charset="0"/>
                <a:cs typeface="Consolas" panose="020B0609020204030204" pitchFamily="49" charset="0"/>
              </a:rPr>
              <a:t>int</a:t>
            </a:r>
            <a:r>
              <a:rPr lang="nn-NO" sz="2000" b="1" dirty="0">
                <a:solidFill>
                  <a:srgbClr val="000000"/>
                </a:solidFill>
                <a:latin typeface="Consolas" panose="020B0609020204030204" pitchFamily="49" charset="0"/>
                <a:cs typeface="Consolas" panose="020B0609020204030204" pitchFamily="49" charset="0"/>
              </a:rPr>
              <a:t> i = 0; i &lt; noOfThread; i++) {</a:t>
            </a:r>
          </a:p>
          <a:p>
            <a:pPr marL="515938"/>
            <a:r>
              <a:rPr lang="nn-NO" sz="2000" b="1" dirty="0">
                <a:solidFill>
                  <a:srgbClr val="000000"/>
                </a:solidFill>
                <a:latin typeface="Consolas" panose="020B0609020204030204" pitchFamily="49" charset="0"/>
                <a:cs typeface="Consolas" panose="020B0609020204030204" pitchFamily="49" charset="0"/>
              </a:rPr>
              <a:t>	</a:t>
            </a:r>
            <a:r>
              <a:rPr lang="en-SG" sz="2000" dirty="0">
                <a:solidFill>
                  <a:srgbClr val="000000"/>
                </a:solidFill>
                <a:latin typeface="Consolas" panose="020B0609020204030204" pitchFamily="49" charset="0"/>
                <a:cs typeface="Consolas" panose="020B0609020204030204" pitchFamily="49" charset="0"/>
              </a:rPr>
              <a:t>String </a:t>
            </a:r>
            <a:r>
              <a:rPr lang="en-SG" sz="2000" dirty="0" err="1">
                <a:solidFill>
                  <a:srgbClr val="000000"/>
                </a:solidFill>
                <a:latin typeface="Consolas" panose="020B0609020204030204" pitchFamily="49" charset="0"/>
                <a:cs typeface="Consolas" panose="020B0609020204030204" pitchFamily="49" charset="0"/>
              </a:rPr>
              <a:t>threadName</a:t>
            </a:r>
            <a:r>
              <a:rPr lang="en-SG" sz="2000" dirty="0">
                <a:solidFill>
                  <a:srgbClr val="000000"/>
                </a:solidFill>
                <a:latin typeface="Consolas" panose="020B0609020204030204" pitchFamily="49" charset="0"/>
                <a:cs typeface="Consolas" panose="020B0609020204030204" pitchFamily="49" charset="0"/>
              </a:rPr>
              <a:t> = </a:t>
            </a:r>
            <a:r>
              <a:rPr lang="en-SG" sz="2000" dirty="0" err="1">
                <a:solidFill>
                  <a:srgbClr val="000000"/>
                </a:solidFill>
                <a:latin typeface="Consolas" panose="020B0609020204030204" pitchFamily="49" charset="0"/>
                <a:cs typeface="Consolas" panose="020B0609020204030204" pitchFamily="49" charset="0"/>
              </a:rPr>
              <a:t>sc.next</a:t>
            </a:r>
            <a:r>
              <a:rPr lang="en-SG" sz="2000" dirty="0">
                <a:solidFill>
                  <a:srgbClr val="000000"/>
                </a:solidFill>
                <a:latin typeface="Consolas" panose="020B0609020204030204" pitchFamily="49" charset="0"/>
                <a:cs typeface="Consolas" panose="020B0609020204030204" pitchFamily="49" charset="0"/>
              </a:rPr>
              <a:t>();</a:t>
            </a:r>
          </a:p>
          <a:p>
            <a:pPr marL="515938"/>
            <a:r>
              <a:rPr lang="en-SG" sz="2000" dirty="0">
                <a:solidFill>
                  <a:srgbClr val="000000"/>
                </a:solidFill>
                <a:latin typeface="Consolas" panose="020B0609020204030204" pitchFamily="49" charset="0"/>
                <a:cs typeface="Consolas" panose="020B0609020204030204" pitchFamily="49" charset="0"/>
              </a:rPr>
              <a:t>	</a:t>
            </a:r>
          </a:p>
          <a:p>
            <a:pPr marL="515938"/>
            <a:r>
              <a:rPr lang="en-US" sz="2000" dirty="0">
                <a:solidFill>
                  <a:srgbClr val="3F7F5F"/>
                </a:solidFill>
                <a:latin typeface="Consolas" panose="020B0609020204030204" pitchFamily="49" charset="0"/>
                <a:cs typeface="Consolas" panose="020B0609020204030204" pitchFamily="49" charset="0"/>
              </a:rPr>
              <a:t>	// Get the thread based on the </a:t>
            </a:r>
            <a:r>
              <a:rPr lang="en-US" sz="2000" dirty="0" err="1">
                <a:solidFill>
                  <a:srgbClr val="3F7F5F"/>
                </a:solidFill>
                <a:latin typeface="Consolas" panose="020B0609020204030204" pitchFamily="49" charset="0"/>
                <a:cs typeface="Consolas" panose="020B0609020204030204" pitchFamily="49" charset="0"/>
              </a:rPr>
              <a:t>threadName</a:t>
            </a:r>
            <a:endParaRPr lang="en-SG" sz="2000" dirty="0">
              <a:solidFill>
                <a:srgbClr val="000000"/>
              </a:solidFill>
              <a:latin typeface="Consolas" panose="020B0609020204030204" pitchFamily="49" charset="0"/>
              <a:cs typeface="Consolas" panose="020B0609020204030204" pitchFamily="49" charset="0"/>
            </a:endParaRPr>
          </a:p>
          <a:p>
            <a:pPr marL="515938"/>
            <a:r>
              <a:rPr lang="en-SG" sz="2000" dirty="0">
                <a:solidFill>
                  <a:srgbClr val="000000"/>
                </a:solidFill>
                <a:latin typeface="Consolas" panose="020B0609020204030204" pitchFamily="49" charset="0"/>
                <a:cs typeface="Consolas" panose="020B0609020204030204" pitchFamily="49" charset="0"/>
              </a:rPr>
              <a:t>	Thread </a:t>
            </a:r>
            <a:r>
              <a:rPr lang="en-SG" sz="2000" dirty="0" err="1">
                <a:solidFill>
                  <a:srgbClr val="000000"/>
                </a:solidFill>
                <a:latin typeface="Consolas" panose="020B0609020204030204" pitchFamily="49" charset="0"/>
                <a:cs typeface="Consolas" panose="020B0609020204030204" pitchFamily="49" charset="0"/>
              </a:rPr>
              <a:t>thread</a:t>
            </a:r>
            <a:r>
              <a:rPr lang="en-SG" sz="2000" dirty="0">
                <a:solidFill>
                  <a:srgbClr val="000000"/>
                </a:solidFill>
                <a:latin typeface="Consolas" panose="020B0609020204030204" pitchFamily="49" charset="0"/>
                <a:cs typeface="Consolas" panose="020B0609020204030204" pitchFamily="49" charset="0"/>
              </a:rPr>
              <a:t> = </a:t>
            </a:r>
            <a:r>
              <a:rPr lang="en-SG" sz="2000" dirty="0" err="1">
                <a:solidFill>
                  <a:srgbClr val="000000"/>
                </a:solidFill>
                <a:latin typeface="Consolas" panose="020B0609020204030204" pitchFamily="49" charset="0"/>
                <a:cs typeface="Consolas" panose="020B0609020204030204" pitchFamily="49" charset="0"/>
              </a:rPr>
              <a:t>findThread</a:t>
            </a:r>
            <a:r>
              <a:rPr lang="en-SG" sz="2000" dirty="0">
                <a:solidFill>
                  <a:srgbClr val="000000"/>
                </a:solidFill>
                <a:latin typeface="Consolas" panose="020B0609020204030204" pitchFamily="49" charset="0"/>
                <a:cs typeface="Consolas" panose="020B0609020204030204" pitchFamily="49" charset="0"/>
              </a:rPr>
              <a:t>(</a:t>
            </a:r>
            <a:r>
              <a:rPr lang="en-SG" sz="2000" dirty="0" err="1">
                <a:solidFill>
                  <a:srgbClr val="000000"/>
                </a:solidFill>
                <a:latin typeface="Consolas" panose="020B0609020204030204" pitchFamily="49" charset="0"/>
                <a:cs typeface="Consolas" panose="020B0609020204030204" pitchFamily="49" charset="0"/>
              </a:rPr>
              <a:t>threadName</a:t>
            </a:r>
            <a:r>
              <a:rPr lang="en-SG" sz="2000" dirty="0">
                <a:solidFill>
                  <a:srgbClr val="000000"/>
                </a:solidFill>
                <a:latin typeface="Consolas" panose="020B0609020204030204" pitchFamily="49" charset="0"/>
                <a:cs typeface="Consolas" panose="020B0609020204030204" pitchFamily="49" charset="0"/>
              </a:rPr>
              <a:t>);</a:t>
            </a:r>
          </a:p>
          <a:p>
            <a:pPr marL="515938"/>
            <a:r>
              <a:rPr lang="en-US" sz="2000" dirty="0">
                <a:solidFill>
                  <a:srgbClr val="3F7F5F"/>
                </a:solidFill>
                <a:latin typeface="Consolas" panose="020B0609020204030204" pitchFamily="49" charset="0"/>
                <a:cs typeface="Consolas" panose="020B0609020204030204" pitchFamily="49" charset="0"/>
              </a:rPr>
              <a:t>	</a:t>
            </a:r>
          </a:p>
          <a:p>
            <a:pPr marL="515938"/>
            <a:r>
              <a:rPr lang="en-US" sz="2000" dirty="0">
                <a:solidFill>
                  <a:srgbClr val="3F7F5F"/>
                </a:solidFill>
                <a:latin typeface="Consolas" panose="020B0609020204030204" pitchFamily="49" charset="0"/>
                <a:cs typeface="Consolas" panose="020B0609020204030204" pitchFamily="49" charset="0"/>
              </a:rPr>
              <a:t>	// Get the number of post in the thread</a:t>
            </a:r>
            <a:endParaRPr lang="en-SG" sz="2000" dirty="0">
              <a:solidFill>
                <a:srgbClr val="000000"/>
              </a:solidFill>
              <a:latin typeface="Consolas" panose="020B0609020204030204" pitchFamily="49" charset="0"/>
              <a:cs typeface="Consolas" panose="020B0609020204030204" pitchFamily="49" charset="0"/>
            </a:endParaRPr>
          </a:p>
          <a:p>
            <a:pPr marL="515938"/>
            <a:r>
              <a:rPr lang="en-SG" sz="2000" dirty="0">
                <a:solidFill>
                  <a:srgbClr val="000000"/>
                </a:solidFill>
                <a:latin typeface="Consolas" panose="020B0609020204030204" pitchFamily="49" charset="0"/>
                <a:cs typeface="Consolas" panose="020B0609020204030204" pitchFamily="49" charset="0"/>
              </a:rPr>
              <a:t>	count += </a:t>
            </a:r>
            <a:r>
              <a:rPr lang="en-SG" sz="2000" dirty="0" err="1">
                <a:solidFill>
                  <a:srgbClr val="000000"/>
                </a:solidFill>
                <a:latin typeface="Consolas" panose="020B0609020204030204" pitchFamily="49" charset="0"/>
                <a:cs typeface="Consolas" panose="020B0609020204030204" pitchFamily="49" charset="0"/>
              </a:rPr>
              <a:t>thread.getNoOfPost</a:t>
            </a:r>
            <a:r>
              <a:rPr lang="en-SG" sz="2000" dirty="0">
                <a:solidFill>
                  <a:srgbClr val="000000"/>
                </a:solidFill>
                <a:latin typeface="Consolas" panose="020B0609020204030204" pitchFamily="49" charset="0"/>
                <a:cs typeface="Consolas" panose="020B0609020204030204" pitchFamily="49" charset="0"/>
              </a:rPr>
              <a:t>();</a:t>
            </a:r>
          </a:p>
          <a:p>
            <a:pPr marL="515938"/>
            <a:r>
              <a:rPr lang="en-SG" sz="2000" dirty="0">
                <a:solidFill>
                  <a:srgbClr val="000000"/>
                </a:solidFill>
                <a:latin typeface="Consolas" panose="020B0609020204030204" pitchFamily="49" charset="0"/>
                <a:cs typeface="Consolas" panose="020B0609020204030204" pitchFamily="49" charset="0"/>
              </a:rPr>
              <a:t>}</a:t>
            </a:r>
          </a:p>
          <a:p>
            <a:pPr marL="515938"/>
            <a:r>
              <a:rPr lang="en-SG" sz="2000" dirty="0" err="1">
                <a:solidFill>
                  <a:srgbClr val="000000"/>
                </a:solidFill>
                <a:latin typeface="Consolas" panose="020B0609020204030204" pitchFamily="49" charset="0"/>
                <a:cs typeface="Consolas" panose="020B0609020204030204" pitchFamily="49" charset="0"/>
              </a:rPr>
              <a:t>System.</a:t>
            </a:r>
            <a:r>
              <a:rPr lang="en-SG" sz="2000" i="1" dirty="0" err="1">
                <a:solidFill>
                  <a:srgbClr val="0000C0"/>
                </a:solidFill>
                <a:latin typeface="Consolas" panose="020B0609020204030204" pitchFamily="49" charset="0"/>
                <a:cs typeface="Consolas" panose="020B0609020204030204" pitchFamily="49" charset="0"/>
              </a:rPr>
              <a:t>out</a:t>
            </a:r>
            <a:r>
              <a:rPr lang="en-SG" sz="2000" i="1" dirty="0" err="1">
                <a:solidFill>
                  <a:srgbClr val="000000"/>
                </a:solidFill>
                <a:latin typeface="Consolas" panose="020B0609020204030204" pitchFamily="49" charset="0"/>
                <a:cs typeface="Consolas" panose="020B0609020204030204" pitchFamily="49" charset="0"/>
              </a:rPr>
              <a:t>.println</a:t>
            </a:r>
            <a:r>
              <a:rPr lang="en-SG" sz="2000" i="1" dirty="0">
                <a:solidFill>
                  <a:srgbClr val="000000"/>
                </a:solidFill>
                <a:latin typeface="Consolas" panose="020B0609020204030204" pitchFamily="49" charset="0"/>
                <a:cs typeface="Consolas" panose="020B0609020204030204" pitchFamily="49" charset="0"/>
              </a:rPr>
              <a:t>(count);</a:t>
            </a:r>
            <a:endParaRPr lang="en-US" sz="2000" dirty="0">
              <a:solidFill>
                <a:srgbClr val="000000"/>
              </a:solidFill>
              <a:latin typeface="Consolas" panose="020B0609020204030204" pitchFamily="49" charset="0"/>
              <a:cs typeface="Consolas" panose="020B0609020204030204" pitchFamily="49" charset="0"/>
            </a:endParaRPr>
          </a:p>
          <a:p>
            <a:r>
              <a:rPr lang="en-US" sz="2000" dirty="0">
                <a:solidFill>
                  <a:srgbClr val="000000"/>
                </a:solidFill>
                <a:latin typeface="Consolas" panose="020B0609020204030204" pitchFamily="49" charset="0"/>
                <a:cs typeface="Consolas" panose="020B0609020204030204" pitchFamily="49" charset="0"/>
              </a:rPr>
              <a:t>}</a:t>
            </a:r>
          </a:p>
        </p:txBody>
      </p:sp>
      <p:sp>
        <p:nvSpPr>
          <p:cNvPr id="150" name="TextShape 1"/>
          <p:cNvSpPr txBox="1"/>
          <p:nvPr/>
        </p:nvSpPr>
        <p:spPr>
          <a:xfrm>
            <a:off x="372529" y="377658"/>
            <a:ext cx="8229240" cy="969502"/>
          </a:xfrm>
          <a:prstGeom prst="rect">
            <a:avLst/>
          </a:prstGeom>
          <a:noFill/>
          <a:ln>
            <a:noFill/>
          </a:ln>
        </p:spPr>
        <p:txBody>
          <a:bodyPr lIns="90000" tIns="45000" rIns="90000" bIns="45000"/>
          <a:lstStyle/>
          <a:p>
            <a:pPr marL="274320" indent="-273960">
              <a:buClr>
                <a:srgbClr val="4F81BD"/>
              </a:buClr>
              <a:buSzPct val="76000"/>
              <a:buFont typeface="Wingdings 3" charset="2"/>
              <a:buChar char=""/>
            </a:pPr>
            <a:r>
              <a:rPr lang="en-US" sz="2400" spc="-1" dirty="0">
                <a:solidFill>
                  <a:srgbClr val="000000"/>
                </a:solidFill>
                <a:uFill>
                  <a:solidFill>
                    <a:srgbClr val="FFFFFF"/>
                  </a:solidFill>
                </a:uFill>
                <a:latin typeface="Calibri Light" panose="020F0302020204030204"/>
              </a:rPr>
              <a:t>Query 2</a:t>
            </a:r>
          </a:p>
          <a:p>
            <a:pPr marL="914760" lvl="2">
              <a:buClr>
                <a:srgbClr val="4F81BD"/>
              </a:buClr>
              <a:buSzPct val="76000"/>
            </a:pPr>
            <a:endParaRPr lang="en-US" spc="-1" dirty="0">
              <a:solidFill>
                <a:srgbClr val="000000"/>
              </a:solidFill>
              <a:uFill>
                <a:solidFill>
                  <a:srgbClr val="FFFFFF"/>
                </a:solidFill>
              </a:uFill>
              <a:latin typeface="Calibri Light" panose="020F0302020204030204"/>
            </a:endParaRPr>
          </a:p>
          <a:p>
            <a:pPr marL="914760" lvl="2">
              <a:buClr>
                <a:srgbClr val="4F81BD"/>
              </a:buClr>
              <a:buSzPct val="76000"/>
            </a:pPr>
            <a:endParaRPr lang="en-US" spc="-1" dirty="0">
              <a:solidFill>
                <a:srgbClr val="000000"/>
              </a:solidFill>
              <a:uFill>
                <a:solidFill>
                  <a:srgbClr val="FFFFFF"/>
                </a:solidFill>
              </a:uFill>
              <a:latin typeface="Calibri Light" panose="020F0302020204030204"/>
            </a:endParaRPr>
          </a:p>
          <a:p>
            <a:pPr marL="1188720" lvl="2" indent="-273960">
              <a:buClr>
                <a:srgbClr val="4F81BD"/>
              </a:buClr>
              <a:buSzPct val="76000"/>
              <a:buFont typeface="Wingdings 3" charset="2"/>
              <a:buChar char=""/>
            </a:pPr>
            <a:endParaRPr dirty="0">
              <a:solidFill>
                <a:srgbClr val="000000"/>
              </a:solidFill>
              <a:latin typeface="Calibri Light" panose="020F0302020204030204"/>
            </a:endParaRPr>
          </a:p>
        </p:txBody>
      </p:sp>
      <p:sp>
        <p:nvSpPr>
          <p:cNvPr id="5" name="CustomShape 2"/>
          <p:cNvSpPr/>
          <p:nvPr/>
        </p:nvSpPr>
        <p:spPr>
          <a:xfrm>
            <a:off x="0" y="6319310"/>
            <a:ext cx="9143999" cy="53869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a:solidFill>
                  <a:prstClr val="white"/>
                </a:solidFill>
                <a:uFill>
                  <a:solidFill>
                    <a:srgbClr val="FFFFFF"/>
                  </a:solidFill>
                </a:uFill>
                <a:latin typeface="Calibri Light" panose="020F0302020204030204"/>
              </a:rPr>
              <a:t>Query 2: </a:t>
            </a:r>
            <a:r>
              <a:rPr lang="en-SG" sz="3200" spc="-1" dirty="0">
                <a:solidFill>
                  <a:prstClr val="white"/>
                </a:solidFill>
                <a:uFill>
                  <a:solidFill>
                    <a:srgbClr val="FFFFFF"/>
                  </a:solidFill>
                </a:uFill>
                <a:latin typeface="Calibri Light" panose="020F0302020204030204"/>
              </a:rPr>
              <a:t>Number of posts across some threads</a:t>
            </a:r>
            <a:endParaRPr sz="1400" dirty="0">
              <a:solidFill>
                <a:prstClr val="white"/>
              </a:solidFill>
              <a:latin typeface="Calibri Light" panose="020F0302020204030204"/>
            </a:endParaRPr>
          </a:p>
        </p:txBody>
      </p:sp>
    </p:spTree>
    <p:extLst>
      <p:ext uri="{BB962C8B-B14F-4D97-AF65-F5344CB8AC3E}">
        <p14:creationId xmlns:p14="http://schemas.microsoft.com/office/powerpoint/2010/main" val="197991842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476467" y="416030"/>
            <a:ext cx="8229240" cy="4733280"/>
          </a:xfrm>
          <a:prstGeom prst="rect">
            <a:avLst/>
          </a:prstGeom>
          <a:noFill/>
          <a:ln>
            <a:noFill/>
          </a:ln>
        </p:spPr>
        <p:txBody>
          <a:bodyPr lIns="90000" tIns="45000" rIns="90000" bIns="45000"/>
          <a:lstStyle/>
          <a:p>
            <a:pPr marL="274320" indent="-273960">
              <a:buClr>
                <a:srgbClr val="4F81BD"/>
              </a:buClr>
              <a:buSzPct val="76000"/>
              <a:buFont typeface="Wingdings 3" charset="2"/>
              <a:buChar char=""/>
            </a:pPr>
            <a:r>
              <a:rPr lang="en-US" sz="2400" spc="-1" dirty="0">
                <a:solidFill>
                  <a:srgbClr val="000000"/>
                </a:solidFill>
                <a:uFill>
                  <a:solidFill>
                    <a:srgbClr val="FFFFFF"/>
                  </a:solidFill>
                </a:uFill>
                <a:latin typeface="Calibri Light" panose="020F0302020204030204"/>
              </a:rPr>
              <a:t>Query 3</a:t>
            </a:r>
          </a:p>
          <a:p>
            <a:pPr marL="914760" lvl="2">
              <a:buClr>
                <a:srgbClr val="4F81BD"/>
              </a:buClr>
              <a:buSzPct val="76000"/>
            </a:pPr>
            <a:endParaRPr lang="en-US" spc="-1" dirty="0">
              <a:solidFill>
                <a:srgbClr val="000000"/>
              </a:solidFill>
              <a:uFill>
                <a:solidFill>
                  <a:srgbClr val="FFFFFF"/>
                </a:solidFill>
              </a:uFill>
              <a:latin typeface="Calibri Light" panose="020F0302020204030204"/>
            </a:endParaRPr>
          </a:p>
          <a:p>
            <a:pPr marL="914760" lvl="2">
              <a:buClr>
                <a:srgbClr val="4F81BD"/>
              </a:buClr>
              <a:buSzPct val="76000"/>
            </a:pPr>
            <a:endParaRPr lang="en-US" spc="-1" dirty="0">
              <a:solidFill>
                <a:srgbClr val="000000"/>
              </a:solidFill>
              <a:uFill>
                <a:solidFill>
                  <a:srgbClr val="FFFFFF"/>
                </a:solidFill>
              </a:uFill>
              <a:latin typeface="Calibri Light" panose="020F0302020204030204"/>
            </a:endParaRPr>
          </a:p>
          <a:p>
            <a:pPr marL="1188720" lvl="2" indent="-273960">
              <a:buClr>
                <a:srgbClr val="4F81BD"/>
              </a:buClr>
              <a:buSzPct val="76000"/>
              <a:buFont typeface="Wingdings 3" charset="2"/>
              <a:buChar char=""/>
            </a:pPr>
            <a:endParaRPr dirty="0">
              <a:solidFill>
                <a:srgbClr val="000000"/>
              </a:solidFill>
              <a:latin typeface="Calibri Light" panose="020F0302020204030204"/>
            </a:endParaRPr>
          </a:p>
        </p:txBody>
      </p:sp>
      <p:sp>
        <p:nvSpPr>
          <p:cNvPr id="5" name="CustomShape 2"/>
          <p:cNvSpPr/>
          <p:nvPr/>
        </p:nvSpPr>
        <p:spPr>
          <a:xfrm>
            <a:off x="476467" y="6319310"/>
            <a:ext cx="7894622"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a:solidFill>
                  <a:prstClr val="white"/>
                </a:solidFill>
                <a:uFill>
                  <a:solidFill>
                    <a:srgbClr val="FFFFFF"/>
                  </a:solidFill>
                </a:uFill>
                <a:latin typeface="Calibri Light" panose="020F0302020204030204"/>
              </a:rPr>
              <a:t>Query 3: </a:t>
            </a:r>
            <a:r>
              <a:rPr lang="en-SG" sz="3200" spc="-1" dirty="0">
                <a:solidFill>
                  <a:prstClr val="white"/>
                </a:solidFill>
                <a:uFill>
                  <a:solidFill>
                    <a:srgbClr val="FFFFFF"/>
                  </a:solidFill>
                </a:uFill>
                <a:latin typeface="Calibri Light" panose="020F0302020204030204"/>
              </a:rPr>
              <a:t>Number of posts by a user</a:t>
            </a:r>
            <a:endParaRPr sz="1400" dirty="0">
              <a:solidFill>
                <a:prstClr val="white"/>
              </a:solidFill>
              <a:latin typeface="Calibri Light" panose="020F0302020204030204"/>
            </a:endParaRPr>
          </a:p>
        </p:txBody>
      </p:sp>
      <p:sp>
        <p:nvSpPr>
          <p:cNvPr id="10" name="Rectangle 9"/>
          <p:cNvSpPr/>
          <p:nvPr/>
        </p:nvSpPr>
        <p:spPr>
          <a:xfrm>
            <a:off x="726940" y="1314374"/>
            <a:ext cx="7728293" cy="2554545"/>
          </a:xfrm>
          <a:prstGeom prst="rect">
            <a:avLst/>
          </a:prstGeom>
        </p:spPr>
        <p:txBody>
          <a:bodyPr wrap="square">
            <a:spAutoFit/>
          </a:bodyPr>
          <a:lstStyle/>
          <a:p>
            <a:r>
              <a:rPr lang="en-SG" sz="2000" b="1" dirty="0">
                <a:solidFill>
                  <a:srgbClr val="7F0055"/>
                </a:solidFill>
                <a:latin typeface="Consolas" panose="020B0609020204030204" pitchFamily="49" charset="0"/>
                <a:cs typeface="Consolas" panose="020B0609020204030204" pitchFamily="49" charset="0"/>
              </a:rPr>
              <a:t>private</a:t>
            </a:r>
            <a:r>
              <a:rPr lang="en-SG" sz="2000" b="1" dirty="0">
                <a:solidFill>
                  <a:srgbClr val="000000"/>
                </a:solidFill>
                <a:latin typeface="Consolas" panose="020B0609020204030204" pitchFamily="49" charset="0"/>
                <a:cs typeface="Consolas" panose="020B0609020204030204" pitchFamily="49" charset="0"/>
              </a:rPr>
              <a:t> </a:t>
            </a:r>
            <a:r>
              <a:rPr lang="en-SG" sz="2000" b="1" dirty="0">
                <a:solidFill>
                  <a:srgbClr val="7F0055"/>
                </a:solidFill>
                <a:latin typeface="Consolas" panose="020B0609020204030204" pitchFamily="49" charset="0"/>
                <a:cs typeface="Consolas" panose="020B0609020204030204" pitchFamily="49" charset="0"/>
              </a:rPr>
              <a:t>void</a:t>
            </a:r>
            <a:r>
              <a:rPr lang="en-SG" sz="2000" b="1" dirty="0">
                <a:solidFill>
                  <a:srgbClr val="000000"/>
                </a:solidFill>
                <a:latin typeface="Consolas" panose="020B0609020204030204" pitchFamily="49" charset="0"/>
                <a:cs typeface="Consolas" panose="020B0609020204030204" pitchFamily="49" charset="0"/>
              </a:rPr>
              <a:t> </a:t>
            </a:r>
            <a:r>
              <a:rPr lang="en-SG" sz="2000" b="1" dirty="0" err="1">
                <a:solidFill>
                  <a:srgbClr val="000000"/>
                </a:solidFill>
                <a:latin typeface="Consolas" panose="020B0609020204030204" pitchFamily="49" charset="0"/>
                <a:cs typeface="Consolas" panose="020B0609020204030204" pitchFamily="49" charset="0"/>
              </a:rPr>
              <a:t>getNumPost</a:t>
            </a:r>
            <a:r>
              <a:rPr lang="en-SG" sz="2000" b="1" dirty="0">
                <a:solidFill>
                  <a:srgbClr val="000000"/>
                </a:solidFill>
                <a:latin typeface="Consolas" panose="020B0609020204030204" pitchFamily="49" charset="0"/>
                <a:cs typeface="Consolas" panose="020B0609020204030204" pitchFamily="49" charset="0"/>
              </a:rPr>
              <a:t>(Scanner </a:t>
            </a:r>
            <a:r>
              <a:rPr lang="en-SG" sz="2000" b="1" dirty="0" err="1">
                <a:solidFill>
                  <a:srgbClr val="000000"/>
                </a:solidFill>
                <a:latin typeface="Consolas" panose="020B0609020204030204" pitchFamily="49" charset="0"/>
                <a:cs typeface="Consolas" panose="020B0609020204030204" pitchFamily="49" charset="0"/>
              </a:rPr>
              <a:t>sc</a:t>
            </a:r>
            <a:r>
              <a:rPr lang="en-SG" sz="2000" b="1" dirty="0">
                <a:solidFill>
                  <a:srgbClr val="000000"/>
                </a:solidFill>
                <a:latin typeface="Consolas" panose="020B0609020204030204" pitchFamily="49" charset="0"/>
                <a:cs typeface="Consolas" panose="020B0609020204030204" pitchFamily="49" charset="0"/>
              </a:rPr>
              <a:t>) {</a:t>
            </a:r>
            <a:endParaRPr lang="en-US" sz="2000" b="1" dirty="0">
              <a:solidFill>
                <a:srgbClr val="000000"/>
              </a:solidFill>
              <a:latin typeface="Consolas" panose="020B0609020204030204" pitchFamily="49" charset="0"/>
              <a:cs typeface="Consolas" panose="020B0609020204030204" pitchFamily="49" charset="0"/>
            </a:endParaRPr>
          </a:p>
          <a:p>
            <a:pPr marL="515938"/>
            <a:r>
              <a:rPr lang="en-SG" sz="2000" dirty="0">
                <a:solidFill>
                  <a:srgbClr val="000000"/>
                </a:solidFill>
                <a:latin typeface="Consolas" panose="020B0609020204030204" pitchFamily="49" charset="0"/>
                <a:cs typeface="Consolas" panose="020B0609020204030204" pitchFamily="49" charset="0"/>
              </a:rPr>
              <a:t>String username = </a:t>
            </a:r>
            <a:r>
              <a:rPr lang="en-SG" sz="2000" dirty="0" err="1">
                <a:solidFill>
                  <a:srgbClr val="000000"/>
                </a:solidFill>
                <a:latin typeface="Consolas" panose="020B0609020204030204" pitchFamily="49" charset="0"/>
                <a:cs typeface="Consolas" panose="020B0609020204030204" pitchFamily="49" charset="0"/>
              </a:rPr>
              <a:t>sc.next</a:t>
            </a:r>
            <a:r>
              <a:rPr lang="en-SG" sz="2000" dirty="0">
                <a:solidFill>
                  <a:srgbClr val="000000"/>
                </a:solidFill>
                <a:latin typeface="Consolas" panose="020B0609020204030204" pitchFamily="49" charset="0"/>
                <a:cs typeface="Consolas" panose="020B0609020204030204" pitchFamily="49" charset="0"/>
              </a:rPr>
              <a:t>();</a:t>
            </a:r>
          </a:p>
          <a:p>
            <a:pPr marL="515938"/>
            <a:endParaRPr lang="en-SG" sz="2000" dirty="0">
              <a:solidFill>
                <a:srgbClr val="000000"/>
              </a:solidFill>
              <a:latin typeface="Consolas" panose="020B0609020204030204" pitchFamily="49" charset="0"/>
              <a:cs typeface="Consolas" panose="020B0609020204030204" pitchFamily="49" charset="0"/>
            </a:endParaRPr>
          </a:p>
          <a:p>
            <a:pPr lvl="1"/>
            <a:r>
              <a:rPr lang="en-SG" sz="2000" dirty="0">
                <a:solidFill>
                  <a:srgbClr val="3F7F5F"/>
                </a:solidFill>
                <a:latin typeface="Consolas" panose="020B0609020204030204" pitchFamily="49" charset="0"/>
                <a:cs typeface="Consolas" panose="020B0609020204030204" pitchFamily="49" charset="0"/>
              </a:rPr>
              <a:t>// check for valid user </a:t>
            </a:r>
            <a:r>
              <a:rPr lang="en-US" sz="2000" dirty="0">
                <a:solidFill>
                  <a:srgbClr val="3F7F5F"/>
                </a:solidFill>
                <a:latin typeface="Consolas" panose="020B0609020204030204" pitchFamily="49" charset="0"/>
                <a:sym typeface="Wingdings" panose="05000000000000000000" pitchFamily="2" charset="2"/>
              </a:rPr>
              <a:t> print “no such user”</a:t>
            </a:r>
          </a:p>
          <a:p>
            <a:pPr lvl="1"/>
            <a:r>
              <a:rPr lang="en-US" sz="2000" dirty="0">
                <a:solidFill>
                  <a:srgbClr val="3F7F5F"/>
                </a:solidFill>
                <a:latin typeface="Consolas" panose="020B0609020204030204" pitchFamily="49" charset="0"/>
                <a:cs typeface="Consolas" panose="020B0609020204030204" pitchFamily="49" charset="0"/>
                <a:sym typeface="Wingdings" panose="05000000000000000000" pitchFamily="2" charset="2"/>
              </a:rPr>
              <a:t>// ...</a:t>
            </a:r>
            <a:endParaRPr lang="en-SG" sz="2000" dirty="0">
              <a:solidFill>
                <a:srgbClr val="3F7F5F"/>
              </a:solidFill>
              <a:latin typeface="Consolas" panose="020B0609020204030204" pitchFamily="49" charset="0"/>
              <a:cs typeface="Consolas" panose="020B0609020204030204" pitchFamily="49" charset="0"/>
            </a:endParaRPr>
          </a:p>
          <a:p>
            <a:pPr marL="515938"/>
            <a:endParaRPr lang="en-SG" sz="2000" dirty="0">
              <a:solidFill>
                <a:srgbClr val="000000"/>
              </a:solidFill>
              <a:latin typeface="Consolas" panose="020B0609020204030204" pitchFamily="49" charset="0"/>
              <a:cs typeface="Consolas" panose="020B0609020204030204" pitchFamily="49" charset="0"/>
            </a:endParaRPr>
          </a:p>
          <a:p>
            <a:pPr marL="515938"/>
            <a:r>
              <a:rPr lang="en-SG" sz="2000" dirty="0" err="1">
                <a:solidFill>
                  <a:srgbClr val="000000"/>
                </a:solidFill>
                <a:latin typeface="Consolas" panose="020B0609020204030204" pitchFamily="49" charset="0"/>
                <a:cs typeface="Consolas" panose="020B0609020204030204" pitchFamily="49" charset="0"/>
              </a:rPr>
              <a:t>System.</a:t>
            </a:r>
            <a:r>
              <a:rPr lang="en-SG" sz="2000" i="1" dirty="0" err="1">
                <a:solidFill>
                  <a:srgbClr val="0000C0"/>
                </a:solidFill>
                <a:latin typeface="Consolas" panose="020B0609020204030204" pitchFamily="49" charset="0"/>
                <a:cs typeface="Consolas" panose="020B0609020204030204" pitchFamily="49" charset="0"/>
              </a:rPr>
              <a:t>out</a:t>
            </a:r>
            <a:r>
              <a:rPr lang="en-SG" sz="2000" i="1" dirty="0" err="1">
                <a:solidFill>
                  <a:srgbClr val="000000"/>
                </a:solidFill>
                <a:latin typeface="Consolas" panose="020B0609020204030204" pitchFamily="49" charset="0"/>
                <a:cs typeface="Consolas" panose="020B0609020204030204" pitchFamily="49" charset="0"/>
              </a:rPr>
              <a:t>.println</a:t>
            </a:r>
            <a:r>
              <a:rPr lang="en-SG" sz="2000" i="1" dirty="0">
                <a:solidFill>
                  <a:srgbClr val="000000"/>
                </a:solidFill>
                <a:latin typeface="Consolas" panose="020B0609020204030204" pitchFamily="49" charset="0"/>
                <a:cs typeface="Consolas" panose="020B0609020204030204" pitchFamily="49" charset="0"/>
              </a:rPr>
              <a:t>(</a:t>
            </a:r>
            <a:r>
              <a:rPr lang="en-SG" sz="2000" i="1" dirty="0" err="1">
                <a:solidFill>
                  <a:srgbClr val="000000"/>
                </a:solidFill>
                <a:latin typeface="Consolas" panose="020B0609020204030204" pitchFamily="49" charset="0"/>
                <a:cs typeface="Consolas" panose="020B0609020204030204" pitchFamily="49" charset="0"/>
              </a:rPr>
              <a:t>user.getPostNo</a:t>
            </a:r>
            <a:r>
              <a:rPr lang="en-SG" sz="2000" i="1" dirty="0">
                <a:solidFill>
                  <a:srgbClr val="000000"/>
                </a:solidFill>
                <a:latin typeface="Consolas" panose="020B0609020204030204" pitchFamily="49" charset="0"/>
                <a:cs typeface="Consolas" panose="020B0609020204030204" pitchFamily="49" charset="0"/>
              </a:rPr>
              <a:t>());</a:t>
            </a:r>
          </a:p>
          <a:p>
            <a:r>
              <a:rPr lang="en-SG" sz="2000" dirty="0">
                <a:solidFill>
                  <a:srgbClr val="000000"/>
                </a:solidFill>
                <a:latin typeface="Consolas" panose="020B0609020204030204" pitchFamily="49" charset="0"/>
                <a:cs typeface="Consolas" panose="020B0609020204030204" pitchFamily="49" charset="0"/>
              </a:rPr>
              <a:t>}</a:t>
            </a:r>
            <a:endParaRPr lang="en-US" sz="2000" b="1" dirty="0">
              <a:solidFill>
                <a:srgbClr val="7F0055"/>
              </a:solidFill>
              <a:latin typeface="Consolas" panose="020B0609020204030204" pitchFamily="49" charset="0"/>
              <a:cs typeface="Consolas" panose="020B0609020204030204" pitchFamily="49" charset="0"/>
            </a:endParaRPr>
          </a:p>
        </p:txBody>
      </p:sp>
      <p:sp>
        <p:nvSpPr>
          <p:cNvPr id="14" name="TextBox 3"/>
          <p:cNvSpPr txBox="1"/>
          <p:nvPr/>
        </p:nvSpPr>
        <p:spPr>
          <a:xfrm>
            <a:off x="925830" y="4185949"/>
            <a:ext cx="7360920" cy="707886"/>
          </a:xfrm>
          <a:prstGeom prst="rect">
            <a:avLst/>
          </a:prstGeom>
          <a:solidFill>
            <a:srgbClr val="006600"/>
          </a:solidFill>
        </p:spPr>
        <p:txBody>
          <a:bodyPr wrap="square" rtlCol="0">
            <a:spAutoFit/>
          </a:bodyPr>
          <a:lstStyle/>
          <a:p>
            <a:pPr algn="ctr"/>
            <a:r>
              <a:rPr lang="en-US" sz="2000" dirty="0" err="1">
                <a:solidFill>
                  <a:prstClr val="white"/>
                </a:solidFill>
              </a:rPr>
              <a:t>postNo</a:t>
            </a:r>
            <a:r>
              <a:rPr lang="en-US" sz="2000" dirty="0">
                <a:solidFill>
                  <a:prstClr val="white"/>
                </a:solidFill>
              </a:rPr>
              <a:t> of user is constantly updated in each </a:t>
            </a:r>
            <a:r>
              <a:rPr lang="en-US" sz="2000" dirty="0" err="1">
                <a:solidFill>
                  <a:prstClr val="white"/>
                </a:solidFill>
              </a:rPr>
              <a:t>createPost</a:t>
            </a:r>
            <a:r>
              <a:rPr lang="en-US" sz="2000" dirty="0">
                <a:solidFill>
                  <a:prstClr val="white"/>
                </a:solidFill>
              </a:rPr>
              <a:t>() methods,  so get only need to call </a:t>
            </a:r>
            <a:r>
              <a:rPr lang="en-US" sz="2000" dirty="0" err="1">
                <a:solidFill>
                  <a:prstClr val="white"/>
                </a:solidFill>
              </a:rPr>
              <a:t>getPostNo</a:t>
            </a:r>
            <a:r>
              <a:rPr lang="en-US" sz="2000" dirty="0">
                <a:solidFill>
                  <a:prstClr val="white"/>
                </a:solidFill>
              </a:rPr>
              <a:t>()</a:t>
            </a:r>
          </a:p>
        </p:txBody>
      </p:sp>
    </p:spTree>
    <p:extLst>
      <p:ext uri="{BB962C8B-B14F-4D97-AF65-F5344CB8AC3E}">
        <p14:creationId xmlns:p14="http://schemas.microsoft.com/office/powerpoint/2010/main" val="422761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476467" y="549674"/>
            <a:ext cx="8229240" cy="4733280"/>
          </a:xfrm>
          <a:prstGeom prst="rect">
            <a:avLst/>
          </a:prstGeom>
          <a:noFill/>
          <a:ln>
            <a:noFill/>
          </a:ln>
        </p:spPr>
        <p:txBody>
          <a:bodyPr lIns="90000" tIns="45000" rIns="90000" bIns="45000"/>
          <a:lstStyle/>
          <a:p>
            <a:pPr marL="274320" indent="-273960">
              <a:buClr>
                <a:srgbClr val="4F81BD"/>
              </a:buClr>
              <a:buSzPct val="76000"/>
              <a:buFont typeface="Wingdings 3" charset="2"/>
              <a:buChar char=""/>
            </a:pPr>
            <a:r>
              <a:rPr lang="en-US" sz="2400" spc="-1" dirty="0">
                <a:solidFill>
                  <a:srgbClr val="000000"/>
                </a:solidFill>
                <a:uFill>
                  <a:solidFill>
                    <a:srgbClr val="FFFFFF"/>
                  </a:solidFill>
                </a:uFill>
                <a:latin typeface="Calibri Light" panose="020F0302020204030204"/>
              </a:rPr>
              <a:t>Query 4</a:t>
            </a:r>
          </a:p>
          <a:p>
            <a:pPr marL="914760" lvl="2">
              <a:buClr>
                <a:srgbClr val="4F81BD"/>
              </a:buClr>
              <a:buSzPct val="76000"/>
            </a:pPr>
            <a:endParaRPr lang="en-US" spc="-1" dirty="0">
              <a:solidFill>
                <a:srgbClr val="000000"/>
              </a:solidFill>
              <a:uFill>
                <a:solidFill>
                  <a:srgbClr val="FFFFFF"/>
                </a:solidFill>
              </a:uFill>
              <a:latin typeface="Calibri Light" panose="020F0302020204030204"/>
            </a:endParaRPr>
          </a:p>
          <a:p>
            <a:pPr marL="914760" lvl="2">
              <a:buClr>
                <a:srgbClr val="4F81BD"/>
              </a:buClr>
              <a:buSzPct val="76000"/>
            </a:pPr>
            <a:endParaRPr lang="en-US" spc="-1" dirty="0">
              <a:solidFill>
                <a:srgbClr val="000000"/>
              </a:solidFill>
              <a:uFill>
                <a:solidFill>
                  <a:srgbClr val="FFFFFF"/>
                </a:solidFill>
              </a:uFill>
              <a:latin typeface="Calibri Light" panose="020F0302020204030204"/>
            </a:endParaRPr>
          </a:p>
          <a:p>
            <a:pPr marL="1188720" lvl="2" indent="-273960">
              <a:buClr>
                <a:srgbClr val="4F81BD"/>
              </a:buClr>
              <a:buSzPct val="76000"/>
              <a:buFont typeface="Wingdings 3" charset="2"/>
              <a:buChar char=""/>
            </a:pPr>
            <a:endParaRPr dirty="0">
              <a:solidFill>
                <a:srgbClr val="000000"/>
              </a:solidFill>
              <a:latin typeface="Calibri Light" panose="020F0302020204030204"/>
            </a:endParaRPr>
          </a:p>
        </p:txBody>
      </p:sp>
      <p:sp>
        <p:nvSpPr>
          <p:cNvPr id="5" name="CustomShape 2"/>
          <p:cNvSpPr/>
          <p:nvPr/>
        </p:nvSpPr>
        <p:spPr>
          <a:xfrm>
            <a:off x="476467" y="6293224"/>
            <a:ext cx="7894622" cy="56477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a:solidFill>
                  <a:prstClr val="white"/>
                </a:solidFill>
                <a:uFill>
                  <a:solidFill>
                    <a:srgbClr val="FFFFFF"/>
                  </a:solidFill>
                </a:uFill>
                <a:latin typeface="Calibri Light" panose="020F0302020204030204"/>
              </a:rPr>
              <a:t>Query 4 : </a:t>
            </a:r>
            <a:r>
              <a:rPr lang="en-SG" sz="3200" spc="-1" dirty="0">
                <a:solidFill>
                  <a:prstClr val="white"/>
                </a:solidFill>
                <a:uFill>
                  <a:solidFill>
                    <a:srgbClr val="FFFFFF"/>
                  </a:solidFill>
                </a:uFill>
                <a:latin typeface="Calibri Light" panose="020F0302020204030204"/>
              </a:rPr>
              <a:t>User with the most posts in a thread</a:t>
            </a:r>
            <a:endParaRPr sz="1400" dirty="0">
              <a:solidFill>
                <a:prstClr val="white"/>
              </a:solidFill>
              <a:latin typeface="Calibri Light" panose="020F0302020204030204"/>
            </a:endParaRPr>
          </a:p>
        </p:txBody>
      </p:sp>
      <p:sp>
        <p:nvSpPr>
          <p:cNvPr id="7" name="Rectangle 6"/>
          <p:cNvSpPr/>
          <p:nvPr/>
        </p:nvSpPr>
        <p:spPr>
          <a:xfrm>
            <a:off x="510017" y="1215313"/>
            <a:ext cx="8108539" cy="4801314"/>
          </a:xfrm>
          <a:prstGeom prst="rect">
            <a:avLst/>
          </a:prstGeom>
        </p:spPr>
        <p:txBody>
          <a:bodyPr wrap="square">
            <a:spAutoFit/>
          </a:bodyPr>
          <a:lstStyle/>
          <a:p>
            <a:r>
              <a:rPr lang="en-SG" b="1" dirty="0">
                <a:solidFill>
                  <a:srgbClr val="7F0055"/>
                </a:solidFill>
                <a:latin typeface="Consolas" panose="020B0609020204030204" pitchFamily="49" charset="0"/>
                <a:cs typeface="Consolas" panose="020B0609020204030204" pitchFamily="49" charset="0"/>
              </a:rPr>
              <a:t>private</a:t>
            </a:r>
            <a:r>
              <a:rPr lang="en-SG" b="1" dirty="0">
                <a:solidFill>
                  <a:srgbClr val="000000"/>
                </a:solidFill>
                <a:latin typeface="Consolas" panose="020B0609020204030204" pitchFamily="49" charset="0"/>
                <a:cs typeface="Consolas" panose="020B0609020204030204" pitchFamily="49" charset="0"/>
              </a:rPr>
              <a:t> </a:t>
            </a:r>
            <a:r>
              <a:rPr lang="en-SG" b="1" dirty="0">
                <a:solidFill>
                  <a:srgbClr val="7F0055"/>
                </a:solidFill>
                <a:latin typeface="Consolas" panose="020B0609020204030204" pitchFamily="49" charset="0"/>
                <a:cs typeface="Consolas" panose="020B0609020204030204" pitchFamily="49" charset="0"/>
              </a:rPr>
              <a:t>void</a:t>
            </a:r>
            <a:r>
              <a:rPr lang="en-SG" b="1" dirty="0">
                <a:solidFill>
                  <a:srgbClr val="000000"/>
                </a:solidFill>
                <a:latin typeface="Consolas" panose="020B0609020204030204" pitchFamily="49" charset="0"/>
                <a:cs typeface="Consolas" panose="020B0609020204030204" pitchFamily="49" charset="0"/>
              </a:rPr>
              <a:t> </a:t>
            </a:r>
            <a:r>
              <a:rPr lang="en-SG" b="1" dirty="0" err="1">
                <a:solidFill>
                  <a:srgbClr val="000000"/>
                </a:solidFill>
                <a:latin typeface="Consolas" panose="020B0609020204030204" pitchFamily="49" charset="0"/>
                <a:cs typeface="Consolas" panose="020B0609020204030204" pitchFamily="49" charset="0"/>
              </a:rPr>
              <a:t>getMaxPost</a:t>
            </a:r>
            <a:r>
              <a:rPr lang="en-SG" b="1" dirty="0">
                <a:solidFill>
                  <a:srgbClr val="000000"/>
                </a:solidFill>
                <a:latin typeface="Consolas" panose="020B0609020204030204" pitchFamily="49" charset="0"/>
                <a:cs typeface="Consolas" panose="020B0609020204030204" pitchFamily="49" charset="0"/>
              </a:rPr>
              <a:t>(Scanner </a:t>
            </a:r>
            <a:r>
              <a:rPr lang="en-SG" b="1" dirty="0" err="1">
                <a:solidFill>
                  <a:srgbClr val="000000"/>
                </a:solidFill>
                <a:latin typeface="Consolas" panose="020B0609020204030204" pitchFamily="49" charset="0"/>
                <a:cs typeface="Consolas" panose="020B0609020204030204" pitchFamily="49" charset="0"/>
              </a:rPr>
              <a:t>sc</a:t>
            </a:r>
            <a:r>
              <a:rPr lang="en-SG" b="1" dirty="0">
                <a:solidFill>
                  <a:srgbClr val="000000"/>
                </a:solidFill>
                <a:latin typeface="Consolas" panose="020B0609020204030204" pitchFamily="49" charset="0"/>
                <a:cs typeface="Consolas" panose="020B0609020204030204" pitchFamily="49" charset="0"/>
              </a:rPr>
              <a:t>) </a:t>
            </a:r>
            <a:r>
              <a:rPr lang="en-US" b="1" dirty="0">
                <a:solidFill>
                  <a:srgbClr val="000000"/>
                </a:solidFill>
                <a:latin typeface="Consolas" panose="020B0609020204030204" pitchFamily="49" charset="0"/>
                <a:cs typeface="Consolas" panose="020B0609020204030204" pitchFamily="49" charset="0"/>
              </a:rPr>
              <a:t>{</a:t>
            </a:r>
          </a:p>
          <a:p>
            <a:pPr marL="515938"/>
            <a:r>
              <a:rPr lang="en-SG" dirty="0">
                <a:solidFill>
                  <a:srgbClr val="000000"/>
                </a:solidFill>
                <a:latin typeface="Consolas" panose="020B0609020204030204" pitchFamily="49" charset="0"/>
                <a:cs typeface="Consolas" panose="020B0609020204030204" pitchFamily="49" charset="0"/>
              </a:rPr>
              <a:t>String </a:t>
            </a:r>
            <a:r>
              <a:rPr lang="en-SG" dirty="0" err="1">
                <a:solidFill>
                  <a:srgbClr val="000000"/>
                </a:solidFill>
                <a:latin typeface="Consolas" panose="020B0609020204030204" pitchFamily="49" charset="0"/>
                <a:cs typeface="Consolas" panose="020B0609020204030204" pitchFamily="49" charset="0"/>
              </a:rPr>
              <a:t>threadName</a:t>
            </a:r>
            <a:r>
              <a:rPr lang="en-SG" dirty="0">
                <a:solidFill>
                  <a:srgbClr val="000000"/>
                </a:solidFill>
                <a:latin typeface="Consolas" panose="020B0609020204030204" pitchFamily="49" charset="0"/>
                <a:cs typeface="Consolas" panose="020B0609020204030204" pitchFamily="49" charset="0"/>
              </a:rPr>
              <a:t> = </a:t>
            </a:r>
            <a:r>
              <a:rPr lang="en-SG" dirty="0" err="1">
                <a:solidFill>
                  <a:srgbClr val="000000"/>
                </a:solidFill>
                <a:latin typeface="Consolas" panose="020B0609020204030204" pitchFamily="49" charset="0"/>
                <a:cs typeface="Consolas" panose="020B0609020204030204" pitchFamily="49" charset="0"/>
              </a:rPr>
              <a:t>sc.next</a:t>
            </a:r>
            <a:r>
              <a:rPr lang="en-SG" dirty="0">
                <a:solidFill>
                  <a:srgbClr val="000000"/>
                </a:solidFill>
                <a:latin typeface="Consolas" panose="020B0609020204030204" pitchFamily="49" charset="0"/>
                <a:cs typeface="Consolas" panose="020B0609020204030204" pitchFamily="49" charset="0"/>
              </a:rPr>
              <a:t>();</a:t>
            </a:r>
          </a:p>
          <a:p>
            <a:pPr marL="515938"/>
            <a:r>
              <a:rPr lang="en-SG" dirty="0">
                <a:solidFill>
                  <a:srgbClr val="3F7F5F"/>
                </a:solidFill>
                <a:latin typeface="Consolas" panose="020B0609020204030204" pitchFamily="49" charset="0"/>
                <a:cs typeface="Consolas" panose="020B0609020204030204" pitchFamily="49" charset="0"/>
              </a:rPr>
              <a:t>// check for valid thread </a:t>
            </a:r>
            <a:r>
              <a:rPr lang="en-US" dirty="0">
                <a:solidFill>
                  <a:srgbClr val="3F7F5F"/>
                </a:solidFill>
                <a:latin typeface="Consolas" panose="020B0609020204030204" pitchFamily="49" charset="0"/>
                <a:cs typeface="Consolas" panose="020B0609020204030204" pitchFamily="49" charset="0"/>
                <a:sym typeface="Wingdings" panose="05000000000000000000" pitchFamily="2" charset="2"/>
              </a:rPr>
              <a:t> print “no such thread”</a:t>
            </a:r>
          </a:p>
          <a:p>
            <a:pPr marL="515938"/>
            <a:endParaRPr lang="en-SG" dirty="0">
              <a:solidFill>
                <a:srgbClr val="000000"/>
              </a:solidFill>
              <a:latin typeface="Consolas" panose="020B0609020204030204" pitchFamily="49" charset="0"/>
              <a:cs typeface="Consolas" panose="020B0609020204030204" pitchFamily="49" charset="0"/>
            </a:endParaRPr>
          </a:p>
          <a:p>
            <a:pPr marL="515938"/>
            <a:r>
              <a:rPr lang="en-SG" dirty="0" err="1">
                <a:solidFill>
                  <a:srgbClr val="000000"/>
                </a:solidFill>
                <a:latin typeface="Consolas" panose="020B0609020204030204" pitchFamily="49" charset="0"/>
                <a:cs typeface="Consolas" panose="020B0609020204030204" pitchFamily="49" charset="0"/>
              </a:rPr>
              <a:t>ArrayList</a:t>
            </a:r>
            <a:r>
              <a:rPr lang="en-SG" dirty="0">
                <a:solidFill>
                  <a:srgbClr val="000000"/>
                </a:solidFill>
                <a:latin typeface="Consolas" panose="020B0609020204030204" pitchFamily="49" charset="0"/>
                <a:cs typeface="Consolas" panose="020B0609020204030204" pitchFamily="49" charset="0"/>
              </a:rPr>
              <a:t>&lt;String&gt; </a:t>
            </a:r>
            <a:r>
              <a:rPr lang="en-SG" dirty="0" err="1">
                <a:solidFill>
                  <a:srgbClr val="000000"/>
                </a:solidFill>
                <a:latin typeface="Consolas" panose="020B0609020204030204" pitchFamily="49" charset="0"/>
                <a:cs typeface="Consolas" panose="020B0609020204030204" pitchFamily="49" charset="0"/>
              </a:rPr>
              <a:t>userList</a:t>
            </a:r>
            <a:r>
              <a:rPr lang="en-SG" dirty="0">
                <a:solidFill>
                  <a:srgbClr val="000000"/>
                </a:solidFill>
                <a:latin typeface="Consolas" panose="020B0609020204030204" pitchFamily="49" charset="0"/>
                <a:cs typeface="Consolas" panose="020B0609020204030204" pitchFamily="49" charset="0"/>
              </a:rPr>
              <a:t> = </a:t>
            </a:r>
            <a:r>
              <a:rPr lang="en-SG" b="1" dirty="0">
                <a:solidFill>
                  <a:srgbClr val="7F0055"/>
                </a:solidFill>
                <a:latin typeface="Consolas" panose="020B0609020204030204" pitchFamily="49" charset="0"/>
                <a:cs typeface="Consolas" panose="020B0609020204030204" pitchFamily="49" charset="0"/>
              </a:rPr>
              <a:t>new</a:t>
            </a:r>
            <a:r>
              <a:rPr lang="en-SG" b="1" dirty="0">
                <a:solidFill>
                  <a:srgbClr val="000000"/>
                </a:solidFill>
                <a:latin typeface="Consolas" panose="020B0609020204030204" pitchFamily="49" charset="0"/>
                <a:cs typeface="Consolas" panose="020B0609020204030204" pitchFamily="49" charset="0"/>
              </a:rPr>
              <a:t> </a:t>
            </a:r>
            <a:r>
              <a:rPr lang="en-SG" b="1" dirty="0" err="1">
                <a:solidFill>
                  <a:srgbClr val="000000"/>
                </a:solidFill>
                <a:latin typeface="Consolas" panose="020B0609020204030204" pitchFamily="49" charset="0"/>
                <a:cs typeface="Consolas" panose="020B0609020204030204" pitchFamily="49" charset="0"/>
              </a:rPr>
              <a:t>ArrayList</a:t>
            </a:r>
            <a:r>
              <a:rPr lang="en-SG" b="1" dirty="0">
                <a:solidFill>
                  <a:srgbClr val="000000"/>
                </a:solidFill>
                <a:latin typeface="Consolas" panose="020B0609020204030204" pitchFamily="49" charset="0"/>
                <a:cs typeface="Consolas" panose="020B0609020204030204" pitchFamily="49" charset="0"/>
              </a:rPr>
              <a:t>&lt;String&gt;();</a:t>
            </a:r>
          </a:p>
          <a:p>
            <a:pPr marL="515938"/>
            <a:r>
              <a:rPr lang="en-SG" dirty="0" err="1">
                <a:solidFill>
                  <a:srgbClr val="000000"/>
                </a:solidFill>
                <a:latin typeface="Consolas" panose="020B0609020204030204" pitchFamily="49" charset="0"/>
                <a:cs typeface="Consolas" panose="020B0609020204030204" pitchFamily="49" charset="0"/>
              </a:rPr>
              <a:t>ArrayList</a:t>
            </a:r>
            <a:r>
              <a:rPr lang="en-SG" dirty="0">
                <a:solidFill>
                  <a:srgbClr val="000000"/>
                </a:solidFill>
                <a:latin typeface="Consolas" panose="020B0609020204030204" pitchFamily="49" charset="0"/>
                <a:cs typeface="Consolas" panose="020B0609020204030204" pitchFamily="49" charset="0"/>
              </a:rPr>
              <a:t>&lt;Integer&gt; </a:t>
            </a:r>
            <a:r>
              <a:rPr lang="en-SG" dirty="0" err="1">
                <a:solidFill>
                  <a:srgbClr val="000000"/>
                </a:solidFill>
                <a:latin typeface="Consolas" panose="020B0609020204030204" pitchFamily="49" charset="0"/>
                <a:cs typeface="Consolas" panose="020B0609020204030204" pitchFamily="49" charset="0"/>
              </a:rPr>
              <a:t>countList</a:t>
            </a:r>
            <a:r>
              <a:rPr lang="en-SG" dirty="0">
                <a:solidFill>
                  <a:srgbClr val="000000"/>
                </a:solidFill>
                <a:latin typeface="Consolas" panose="020B0609020204030204" pitchFamily="49" charset="0"/>
                <a:cs typeface="Consolas" panose="020B0609020204030204" pitchFamily="49" charset="0"/>
              </a:rPr>
              <a:t> = </a:t>
            </a:r>
            <a:r>
              <a:rPr lang="en-SG" b="1" dirty="0">
                <a:solidFill>
                  <a:srgbClr val="7F0055"/>
                </a:solidFill>
                <a:latin typeface="Consolas" panose="020B0609020204030204" pitchFamily="49" charset="0"/>
                <a:cs typeface="Consolas" panose="020B0609020204030204" pitchFamily="49" charset="0"/>
              </a:rPr>
              <a:t>new</a:t>
            </a:r>
            <a:r>
              <a:rPr lang="en-SG" b="1" dirty="0">
                <a:solidFill>
                  <a:srgbClr val="000000"/>
                </a:solidFill>
                <a:latin typeface="Consolas" panose="020B0609020204030204" pitchFamily="49" charset="0"/>
                <a:cs typeface="Consolas" panose="020B0609020204030204" pitchFamily="49" charset="0"/>
              </a:rPr>
              <a:t> </a:t>
            </a:r>
            <a:r>
              <a:rPr lang="en-SG" b="1" dirty="0" err="1">
                <a:solidFill>
                  <a:srgbClr val="000000"/>
                </a:solidFill>
                <a:latin typeface="Consolas" panose="020B0609020204030204" pitchFamily="49" charset="0"/>
                <a:cs typeface="Consolas" panose="020B0609020204030204" pitchFamily="49" charset="0"/>
              </a:rPr>
              <a:t>ArrayList</a:t>
            </a:r>
            <a:r>
              <a:rPr lang="en-SG" b="1" dirty="0">
                <a:solidFill>
                  <a:srgbClr val="000000"/>
                </a:solidFill>
                <a:latin typeface="Consolas" panose="020B0609020204030204" pitchFamily="49" charset="0"/>
                <a:cs typeface="Consolas" panose="020B0609020204030204" pitchFamily="49" charset="0"/>
              </a:rPr>
              <a:t>&lt;Integer&gt;();</a:t>
            </a:r>
          </a:p>
          <a:p>
            <a:pPr marL="515938"/>
            <a:endParaRPr lang="en-SG" b="1" dirty="0">
              <a:solidFill>
                <a:srgbClr val="000000"/>
              </a:solidFill>
              <a:latin typeface="Consolas" panose="020B0609020204030204" pitchFamily="49" charset="0"/>
              <a:cs typeface="Consolas" panose="020B0609020204030204" pitchFamily="49" charset="0"/>
            </a:endParaRPr>
          </a:p>
          <a:p>
            <a:pPr marL="515938"/>
            <a:r>
              <a:rPr lang="en-US" dirty="0">
                <a:solidFill>
                  <a:srgbClr val="3F7F5F"/>
                </a:solidFill>
                <a:latin typeface="Consolas" panose="020B0609020204030204" pitchFamily="49" charset="0"/>
                <a:cs typeface="Consolas" panose="020B0609020204030204" pitchFamily="49" charset="0"/>
                <a:sym typeface="Wingdings" panose="05000000000000000000" pitchFamily="2" charset="2"/>
              </a:rPr>
              <a:t>// </a:t>
            </a:r>
            <a:r>
              <a:rPr lang="en-SG" dirty="0">
                <a:solidFill>
                  <a:srgbClr val="3F7F5F"/>
                </a:solidFill>
                <a:latin typeface="Consolas" panose="020B0609020204030204" pitchFamily="49" charset="0"/>
                <a:cs typeface="Consolas" panose="020B0609020204030204" pitchFamily="49" charset="0"/>
                <a:sym typeface="Wingdings" panose="05000000000000000000" pitchFamily="2" charset="2"/>
              </a:rPr>
              <a:t>Loop through posts, increment </a:t>
            </a:r>
            <a:r>
              <a:rPr lang="en-SG" dirty="0" err="1">
                <a:solidFill>
                  <a:srgbClr val="3F7F5F"/>
                </a:solidFill>
                <a:latin typeface="Consolas" panose="020B0609020204030204" pitchFamily="49" charset="0"/>
                <a:cs typeface="Consolas" panose="020B0609020204030204" pitchFamily="49" charset="0"/>
                <a:sym typeface="Wingdings" panose="05000000000000000000" pitchFamily="2" charset="2"/>
              </a:rPr>
              <a:t>countList</a:t>
            </a:r>
            <a:r>
              <a:rPr lang="en-SG" dirty="0">
                <a:solidFill>
                  <a:srgbClr val="3F7F5F"/>
                </a:solidFill>
                <a:latin typeface="Consolas" panose="020B0609020204030204" pitchFamily="49" charset="0"/>
                <a:cs typeface="Consolas" panose="020B0609020204030204" pitchFamily="49" charset="0"/>
                <a:sym typeface="Wingdings" panose="05000000000000000000" pitchFamily="2" charset="2"/>
              </a:rPr>
              <a:t> accordingly</a:t>
            </a:r>
          </a:p>
          <a:p>
            <a:pPr marL="515938"/>
            <a:r>
              <a:rPr lang="en-SG" dirty="0">
                <a:solidFill>
                  <a:srgbClr val="3F7F5F"/>
                </a:solidFill>
                <a:latin typeface="Consolas" panose="020B0609020204030204" pitchFamily="49" charset="0"/>
                <a:cs typeface="Consolas" panose="020B0609020204030204" pitchFamily="49" charset="0"/>
                <a:sym typeface="Wingdings" panose="05000000000000000000" pitchFamily="2" charset="2"/>
              </a:rPr>
              <a:t>// index 0 of </a:t>
            </a:r>
            <a:r>
              <a:rPr lang="en-SG" dirty="0" err="1">
                <a:solidFill>
                  <a:srgbClr val="3F7F5F"/>
                </a:solidFill>
                <a:latin typeface="Consolas" panose="020B0609020204030204" pitchFamily="49" charset="0"/>
                <a:cs typeface="Consolas" panose="020B0609020204030204" pitchFamily="49" charset="0"/>
                <a:sym typeface="Wingdings" panose="05000000000000000000" pitchFamily="2" charset="2"/>
              </a:rPr>
              <a:t>userList</a:t>
            </a:r>
            <a:r>
              <a:rPr lang="en-SG" dirty="0">
                <a:solidFill>
                  <a:srgbClr val="3F7F5F"/>
                </a:solidFill>
                <a:latin typeface="Consolas" panose="020B0609020204030204" pitchFamily="49" charset="0"/>
                <a:cs typeface="Consolas" panose="020B0609020204030204" pitchFamily="49" charset="0"/>
                <a:sym typeface="Wingdings" panose="05000000000000000000" pitchFamily="2" charset="2"/>
              </a:rPr>
              <a:t> correspond to index 0 of </a:t>
            </a:r>
            <a:r>
              <a:rPr lang="en-SG" dirty="0" err="1">
                <a:solidFill>
                  <a:srgbClr val="3F7F5F"/>
                </a:solidFill>
                <a:latin typeface="Consolas" panose="020B0609020204030204" pitchFamily="49" charset="0"/>
                <a:cs typeface="Consolas" panose="020B0609020204030204" pitchFamily="49" charset="0"/>
                <a:sym typeface="Wingdings" panose="05000000000000000000" pitchFamily="2" charset="2"/>
              </a:rPr>
              <a:t>countList</a:t>
            </a:r>
            <a:endParaRPr lang="en-SG" dirty="0">
              <a:solidFill>
                <a:srgbClr val="000000"/>
              </a:solidFill>
              <a:latin typeface="Consolas" panose="020B0609020204030204" pitchFamily="49" charset="0"/>
              <a:cs typeface="Consolas" panose="020B0609020204030204" pitchFamily="49" charset="0"/>
              <a:sym typeface="Wingdings" panose="05000000000000000000" pitchFamily="2" charset="2"/>
            </a:endParaRPr>
          </a:p>
          <a:p>
            <a:pPr marL="515938"/>
            <a:endParaRPr lang="en-SG" dirty="0">
              <a:solidFill>
                <a:srgbClr val="000000"/>
              </a:solidFill>
              <a:latin typeface="Consolas" panose="020B0609020204030204" pitchFamily="49" charset="0"/>
              <a:cs typeface="Consolas" panose="020B0609020204030204" pitchFamily="49" charset="0"/>
              <a:sym typeface="Wingdings" panose="05000000000000000000" pitchFamily="2" charset="2"/>
            </a:endParaRPr>
          </a:p>
          <a:p>
            <a:pPr marL="515938"/>
            <a:r>
              <a:rPr lang="en-SG" dirty="0" err="1">
                <a:solidFill>
                  <a:srgbClr val="000000"/>
                </a:solidFill>
                <a:latin typeface="Consolas" panose="020B0609020204030204" pitchFamily="49" charset="0"/>
                <a:cs typeface="Consolas" panose="020B0609020204030204" pitchFamily="49" charset="0"/>
              </a:rPr>
              <a:t>ArrayList</a:t>
            </a:r>
            <a:r>
              <a:rPr lang="en-SG" dirty="0">
                <a:solidFill>
                  <a:srgbClr val="000000"/>
                </a:solidFill>
                <a:latin typeface="Consolas" panose="020B0609020204030204" pitchFamily="49" charset="0"/>
                <a:cs typeface="Consolas" panose="020B0609020204030204" pitchFamily="49" charset="0"/>
              </a:rPr>
              <a:t>&lt;String&gt; </a:t>
            </a:r>
            <a:r>
              <a:rPr lang="en-SG" dirty="0" err="1">
                <a:solidFill>
                  <a:srgbClr val="000000"/>
                </a:solidFill>
                <a:latin typeface="Consolas" panose="020B0609020204030204" pitchFamily="49" charset="0"/>
                <a:cs typeface="Consolas" panose="020B0609020204030204" pitchFamily="49" charset="0"/>
              </a:rPr>
              <a:t>noLifeUserList</a:t>
            </a:r>
            <a:r>
              <a:rPr lang="en-SG" dirty="0">
                <a:solidFill>
                  <a:srgbClr val="000000"/>
                </a:solidFill>
                <a:latin typeface="Consolas" panose="020B0609020204030204" pitchFamily="49" charset="0"/>
                <a:cs typeface="Consolas" panose="020B0609020204030204" pitchFamily="49" charset="0"/>
              </a:rPr>
              <a:t> = </a:t>
            </a:r>
            <a:r>
              <a:rPr lang="en-SG" b="1" dirty="0">
                <a:solidFill>
                  <a:srgbClr val="7F0055"/>
                </a:solidFill>
                <a:latin typeface="Consolas" panose="020B0609020204030204" pitchFamily="49" charset="0"/>
                <a:cs typeface="Consolas" panose="020B0609020204030204" pitchFamily="49" charset="0"/>
              </a:rPr>
              <a:t>new</a:t>
            </a:r>
            <a:r>
              <a:rPr lang="en-SG" b="1" dirty="0">
                <a:solidFill>
                  <a:srgbClr val="000000"/>
                </a:solidFill>
                <a:latin typeface="Consolas" panose="020B0609020204030204" pitchFamily="49" charset="0"/>
                <a:cs typeface="Consolas" panose="020B0609020204030204" pitchFamily="49" charset="0"/>
              </a:rPr>
              <a:t> </a:t>
            </a:r>
            <a:r>
              <a:rPr lang="en-SG" b="1" dirty="0" err="1">
                <a:solidFill>
                  <a:srgbClr val="000000"/>
                </a:solidFill>
                <a:latin typeface="Consolas" panose="020B0609020204030204" pitchFamily="49" charset="0"/>
                <a:cs typeface="Consolas" panose="020B0609020204030204" pitchFamily="49" charset="0"/>
              </a:rPr>
              <a:t>ArrayList</a:t>
            </a:r>
            <a:r>
              <a:rPr lang="en-SG" b="1" dirty="0">
                <a:solidFill>
                  <a:srgbClr val="000000"/>
                </a:solidFill>
                <a:latin typeface="Consolas" panose="020B0609020204030204" pitchFamily="49" charset="0"/>
                <a:cs typeface="Consolas" panose="020B0609020204030204" pitchFamily="49" charset="0"/>
              </a:rPr>
              <a:t>&lt;String&gt;();</a:t>
            </a:r>
            <a:endParaRPr lang="en-SG" dirty="0">
              <a:solidFill>
                <a:srgbClr val="000000"/>
              </a:solidFill>
              <a:latin typeface="Consolas" panose="020B0609020204030204" pitchFamily="49" charset="0"/>
              <a:cs typeface="Consolas" panose="020B0609020204030204" pitchFamily="49" charset="0"/>
              <a:sym typeface="Wingdings" panose="05000000000000000000" pitchFamily="2" charset="2"/>
            </a:endParaRPr>
          </a:p>
          <a:p>
            <a:pPr marL="515938"/>
            <a:r>
              <a:rPr lang="en-US" dirty="0">
                <a:solidFill>
                  <a:srgbClr val="3F7F5F"/>
                </a:solidFill>
                <a:latin typeface="Consolas" panose="020B0609020204030204" pitchFamily="49" charset="0"/>
                <a:cs typeface="Consolas" panose="020B0609020204030204" pitchFamily="49" charset="0"/>
                <a:sym typeface="Wingdings" panose="05000000000000000000" pitchFamily="2" charset="2"/>
              </a:rPr>
              <a:t>// </a:t>
            </a:r>
            <a:r>
              <a:rPr lang="en-SG" dirty="0">
                <a:solidFill>
                  <a:srgbClr val="3F7F5F"/>
                </a:solidFill>
                <a:latin typeface="Consolas" panose="020B0609020204030204" pitchFamily="49" charset="0"/>
                <a:cs typeface="Consolas" panose="020B0609020204030204" pitchFamily="49" charset="0"/>
                <a:sym typeface="Wingdings" panose="05000000000000000000" pitchFamily="2" charset="2"/>
              </a:rPr>
              <a:t>Loop through </a:t>
            </a:r>
            <a:r>
              <a:rPr lang="en-SG" dirty="0" err="1">
                <a:solidFill>
                  <a:srgbClr val="3F7F5F"/>
                </a:solidFill>
                <a:latin typeface="Consolas" panose="020B0609020204030204" pitchFamily="49" charset="0"/>
                <a:cs typeface="Consolas" panose="020B0609020204030204" pitchFamily="49" charset="0"/>
                <a:sym typeface="Wingdings" panose="05000000000000000000" pitchFamily="2" charset="2"/>
              </a:rPr>
              <a:t>countList</a:t>
            </a:r>
            <a:r>
              <a:rPr lang="en-SG" dirty="0">
                <a:solidFill>
                  <a:srgbClr val="3F7F5F"/>
                </a:solidFill>
                <a:latin typeface="Consolas" panose="020B0609020204030204" pitchFamily="49" charset="0"/>
                <a:cs typeface="Consolas" panose="020B0609020204030204" pitchFamily="49" charset="0"/>
                <a:sym typeface="Wingdings" panose="05000000000000000000" pitchFamily="2" charset="2"/>
              </a:rPr>
              <a:t> to find the highest count</a:t>
            </a:r>
          </a:p>
          <a:p>
            <a:pPr marL="515938"/>
            <a:r>
              <a:rPr lang="en-SG" dirty="0">
                <a:solidFill>
                  <a:srgbClr val="3F7F5F"/>
                </a:solidFill>
                <a:latin typeface="Consolas" panose="020B0609020204030204" pitchFamily="49" charset="0"/>
                <a:cs typeface="Consolas" panose="020B0609020204030204" pitchFamily="49" charset="0"/>
                <a:sym typeface="Wingdings" panose="05000000000000000000" pitchFamily="2" charset="2"/>
              </a:rPr>
              <a:t>// Retrieve the corresponding user/s</a:t>
            </a:r>
          </a:p>
          <a:p>
            <a:pPr marL="515938"/>
            <a:endParaRPr lang="en-SG" dirty="0">
              <a:solidFill>
                <a:srgbClr val="3F7F5F"/>
              </a:solidFill>
              <a:latin typeface="Consolas" panose="020B0609020204030204" pitchFamily="49" charset="0"/>
              <a:cs typeface="Consolas" panose="020B0609020204030204" pitchFamily="49" charset="0"/>
              <a:sym typeface="Wingdings" panose="05000000000000000000" pitchFamily="2" charset="2"/>
            </a:endParaRPr>
          </a:p>
          <a:p>
            <a:pPr marL="515938"/>
            <a:r>
              <a:rPr lang="en-SG" dirty="0" err="1">
                <a:solidFill>
                  <a:srgbClr val="000000"/>
                </a:solidFill>
                <a:latin typeface="Consolas" panose="020B0609020204030204" pitchFamily="49" charset="0"/>
                <a:cs typeface="Consolas" panose="020B0609020204030204" pitchFamily="49" charset="0"/>
              </a:rPr>
              <a:t>Collections.</a:t>
            </a:r>
            <a:r>
              <a:rPr lang="en-SG" i="1" dirty="0" err="1">
                <a:solidFill>
                  <a:srgbClr val="000000"/>
                </a:solidFill>
                <a:latin typeface="Consolas" panose="020B0609020204030204" pitchFamily="49" charset="0"/>
                <a:cs typeface="Consolas" panose="020B0609020204030204" pitchFamily="49" charset="0"/>
              </a:rPr>
              <a:t>sort</a:t>
            </a:r>
            <a:r>
              <a:rPr lang="en-SG" i="1" dirty="0">
                <a:solidFill>
                  <a:srgbClr val="000000"/>
                </a:solidFill>
                <a:latin typeface="Consolas" panose="020B0609020204030204" pitchFamily="49" charset="0"/>
                <a:cs typeface="Consolas" panose="020B0609020204030204" pitchFamily="49" charset="0"/>
              </a:rPr>
              <a:t>(</a:t>
            </a:r>
            <a:r>
              <a:rPr lang="en-SG" i="1" dirty="0" err="1">
                <a:solidFill>
                  <a:srgbClr val="000000"/>
                </a:solidFill>
                <a:latin typeface="Consolas" panose="020B0609020204030204" pitchFamily="49" charset="0"/>
                <a:cs typeface="Consolas" panose="020B0609020204030204" pitchFamily="49" charset="0"/>
              </a:rPr>
              <a:t>noLifeUserList</a:t>
            </a:r>
            <a:r>
              <a:rPr lang="en-SG" i="1" dirty="0">
                <a:solidFill>
                  <a:srgbClr val="000000"/>
                </a:solidFill>
                <a:latin typeface="Consolas" panose="020B0609020204030204" pitchFamily="49" charset="0"/>
                <a:cs typeface="Consolas" panose="020B0609020204030204" pitchFamily="49" charset="0"/>
              </a:rPr>
              <a:t>);</a:t>
            </a:r>
            <a:endParaRPr lang="en-SG" dirty="0">
              <a:solidFill>
                <a:srgbClr val="000000"/>
              </a:solidFill>
              <a:latin typeface="Consolas" panose="020B0609020204030204" pitchFamily="49" charset="0"/>
              <a:cs typeface="Consolas" panose="020B0609020204030204" pitchFamily="49" charset="0"/>
            </a:endParaRPr>
          </a:p>
          <a:p>
            <a:pPr marL="515938"/>
            <a:r>
              <a:rPr lang="en-SG" dirty="0" err="1">
                <a:solidFill>
                  <a:srgbClr val="000000"/>
                </a:solidFill>
                <a:latin typeface="Consolas" panose="020B0609020204030204" pitchFamily="49" charset="0"/>
                <a:cs typeface="Consolas" panose="020B0609020204030204" pitchFamily="49" charset="0"/>
              </a:rPr>
              <a:t>System.</a:t>
            </a:r>
            <a:r>
              <a:rPr lang="en-SG" i="1" dirty="0" err="1">
                <a:solidFill>
                  <a:srgbClr val="0000C0"/>
                </a:solidFill>
                <a:latin typeface="Consolas" panose="020B0609020204030204" pitchFamily="49" charset="0"/>
                <a:cs typeface="Consolas" panose="020B0609020204030204" pitchFamily="49" charset="0"/>
              </a:rPr>
              <a:t>out</a:t>
            </a:r>
            <a:r>
              <a:rPr lang="en-SG" i="1" dirty="0" err="1">
                <a:solidFill>
                  <a:srgbClr val="000000"/>
                </a:solidFill>
                <a:latin typeface="Consolas" panose="020B0609020204030204" pitchFamily="49" charset="0"/>
                <a:cs typeface="Consolas" panose="020B0609020204030204" pitchFamily="49" charset="0"/>
              </a:rPr>
              <a:t>.println</a:t>
            </a:r>
            <a:r>
              <a:rPr lang="en-SG" i="1" dirty="0">
                <a:solidFill>
                  <a:srgbClr val="000000"/>
                </a:solidFill>
                <a:latin typeface="Consolas" panose="020B0609020204030204" pitchFamily="49" charset="0"/>
                <a:cs typeface="Consolas" panose="020B0609020204030204" pitchFamily="49" charset="0"/>
              </a:rPr>
              <a:t>(</a:t>
            </a:r>
            <a:r>
              <a:rPr lang="en-SG" i="1" dirty="0" err="1">
                <a:solidFill>
                  <a:srgbClr val="000000"/>
                </a:solidFill>
                <a:latin typeface="Consolas" panose="020B0609020204030204" pitchFamily="49" charset="0"/>
                <a:cs typeface="Consolas" panose="020B0609020204030204" pitchFamily="49" charset="0"/>
              </a:rPr>
              <a:t>noLifeUserList.get</a:t>
            </a:r>
            <a:r>
              <a:rPr lang="en-SG" i="1" dirty="0">
                <a:solidFill>
                  <a:srgbClr val="000000"/>
                </a:solidFill>
                <a:latin typeface="Consolas" panose="020B0609020204030204" pitchFamily="49" charset="0"/>
                <a:cs typeface="Consolas" panose="020B0609020204030204" pitchFamily="49" charset="0"/>
              </a:rPr>
              <a:t>(0));</a:t>
            </a:r>
          </a:p>
          <a:p>
            <a:r>
              <a:rPr lang="en-SG" dirty="0">
                <a:solidFill>
                  <a:srgbClr val="000000"/>
                </a:solidFill>
                <a:latin typeface="Consolas" panose="020B0609020204030204" pitchFamily="49" charset="0"/>
                <a:cs typeface="Consolas" panose="020B0609020204030204" pitchFamily="49" charset="0"/>
              </a:rPr>
              <a:t>}</a:t>
            </a:r>
            <a:endParaRPr lang="en-US" dirty="0">
              <a:solidFill>
                <a:srgbClr val="000000"/>
              </a:solidFill>
              <a:latin typeface="Consolas" panose="020B0609020204030204" pitchFamily="49" charset="0"/>
              <a:cs typeface="Consolas" panose="020B0609020204030204" pitchFamily="49" charset="0"/>
            </a:endParaRPr>
          </a:p>
        </p:txBody>
      </p:sp>
      <p:sp>
        <p:nvSpPr>
          <p:cNvPr id="6" name="Rounded Rectangle 5"/>
          <p:cNvSpPr/>
          <p:nvPr/>
        </p:nvSpPr>
        <p:spPr>
          <a:xfrm>
            <a:off x="1061326" y="5110157"/>
            <a:ext cx="4217255" cy="262466"/>
          </a:xfrm>
          <a:prstGeom prst="roundRect">
            <a:avLst/>
          </a:prstGeom>
          <a:solidFill>
            <a:srgbClr val="AAAAAA">
              <a:alpha val="30000"/>
            </a:srgbClr>
          </a:solidFill>
          <a:ln w="15875" cap="flat" cmpd="sng" algn="ctr">
            <a:solidFill>
              <a:srgbClr val="000000"/>
            </a:solidFill>
            <a:prstDash val="soli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000000"/>
              </a:solidFill>
            </a:endParaRPr>
          </a:p>
        </p:txBody>
      </p:sp>
    </p:spTree>
    <p:extLst>
      <p:ext uri="{BB962C8B-B14F-4D97-AF65-F5344CB8AC3E}">
        <p14:creationId xmlns:p14="http://schemas.microsoft.com/office/powerpoint/2010/main" val="784406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a:t>1</a:t>
            </a:r>
          </a:p>
        </p:txBody>
      </p:sp>
      <p:sp>
        <p:nvSpPr>
          <p:cNvPr id="4" name="Text Placeholder 3"/>
          <p:cNvSpPr>
            <a:spLocks noGrp="1"/>
          </p:cNvSpPr>
          <p:nvPr>
            <p:ph type="body" sz="half" idx="2"/>
          </p:nvPr>
        </p:nvSpPr>
        <p:spPr/>
        <p:txBody>
          <a:bodyPr>
            <a:normAutofit/>
          </a:bodyPr>
          <a:lstStyle/>
          <a:p>
            <a:r>
              <a:rPr lang="en-US" sz="3600" dirty="0" smtClean="0"/>
              <a:t>File</a:t>
            </a:r>
            <a:endParaRPr lang="en-US" sz="3600" dirty="0"/>
          </a:p>
        </p:txBody>
      </p:sp>
      <p:pic>
        <p:nvPicPr>
          <p:cNvPr id="6" name="Picture 5"/>
          <p:cNvPicPr>
            <a:picLocks noChangeAspect="1"/>
          </p:cNvPicPr>
          <p:nvPr/>
        </p:nvPicPr>
        <p:blipFill>
          <a:blip r:embed="rId3"/>
          <a:stretch>
            <a:fillRect/>
          </a:stretch>
        </p:blipFill>
        <p:spPr>
          <a:xfrm>
            <a:off x="2743128" y="516943"/>
            <a:ext cx="3749183" cy="3749183"/>
          </a:xfrm>
          <a:prstGeom prst="rect">
            <a:avLst/>
          </a:prstGeom>
        </p:spPr>
      </p:pic>
      <p:sp>
        <p:nvSpPr>
          <p:cNvPr id="3" name="Slide Number Placeholder 2"/>
          <p:cNvSpPr>
            <a:spLocks noGrp="1"/>
          </p:cNvSpPr>
          <p:nvPr>
            <p:ph type="sldNum" sz="quarter" idx="12"/>
          </p:nvPr>
        </p:nvSpPr>
        <p:spPr/>
        <p:txBody>
          <a:bodyPr/>
          <a:lstStyle/>
          <a:p>
            <a:fld id="{835E20A1-CA8B-C44B-AF3A-EA9FF10691F4}" type="slidenum">
              <a:rPr lang="en-US" smtClean="0"/>
              <a:pPr/>
              <a:t>3</a:t>
            </a:fld>
            <a:endParaRPr lang="en-US"/>
          </a:p>
        </p:txBody>
      </p:sp>
    </p:spTree>
    <p:extLst>
      <p:ext uri="{BB962C8B-B14F-4D97-AF65-F5344CB8AC3E}">
        <p14:creationId xmlns:p14="http://schemas.microsoft.com/office/powerpoint/2010/main" val="32721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476466" y="512554"/>
            <a:ext cx="8229240" cy="884147"/>
          </a:xfrm>
          <a:prstGeom prst="rect">
            <a:avLst/>
          </a:prstGeom>
          <a:noFill/>
          <a:ln>
            <a:noFill/>
          </a:ln>
        </p:spPr>
        <p:txBody>
          <a:bodyPr lIns="90000" tIns="45000" rIns="90000" bIns="45000"/>
          <a:lstStyle/>
          <a:p>
            <a:pPr marL="274320" indent="-273960">
              <a:buClr>
                <a:srgbClr val="4F81BD"/>
              </a:buClr>
              <a:buSzPct val="76000"/>
              <a:buFont typeface="Wingdings 3" charset="2"/>
              <a:buChar char=""/>
            </a:pPr>
            <a:r>
              <a:rPr lang="en-US" sz="2400" spc="-1" dirty="0">
                <a:solidFill>
                  <a:srgbClr val="000000"/>
                </a:solidFill>
                <a:uFill>
                  <a:solidFill>
                    <a:srgbClr val="FFFFFF"/>
                  </a:solidFill>
                </a:uFill>
                <a:latin typeface="Calibri Light" panose="020F0302020204030204"/>
              </a:rPr>
              <a:t>Query 5</a:t>
            </a:r>
          </a:p>
          <a:p>
            <a:pPr marL="914760" lvl="2">
              <a:buClr>
                <a:srgbClr val="4F81BD"/>
              </a:buClr>
              <a:buSzPct val="76000"/>
            </a:pPr>
            <a:endParaRPr lang="en-US" spc="-1" dirty="0">
              <a:solidFill>
                <a:srgbClr val="000000"/>
              </a:solidFill>
              <a:uFill>
                <a:solidFill>
                  <a:srgbClr val="FFFFFF"/>
                </a:solidFill>
              </a:uFill>
              <a:latin typeface="Calibri Light" panose="020F0302020204030204"/>
            </a:endParaRPr>
          </a:p>
          <a:p>
            <a:pPr marL="914760" lvl="2">
              <a:buClr>
                <a:srgbClr val="4F81BD"/>
              </a:buClr>
              <a:buSzPct val="76000"/>
            </a:pPr>
            <a:endParaRPr lang="en-US" spc="-1" dirty="0">
              <a:solidFill>
                <a:srgbClr val="000000"/>
              </a:solidFill>
              <a:uFill>
                <a:solidFill>
                  <a:srgbClr val="FFFFFF"/>
                </a:solidFill>
              </a:uFill>
              <a:latin typeface="Calibri Light" panose="020F0302020204030204"/>
            </a:endParaRPr>
          </a:p>
          <a:p>
            <a:pPr marL="1188720" lvl="2" indent="-273960">
              <a:buClr>
                <a:srgbClr val="4F81BD"/>
              </a:buClr>
              <a:buSzPct val="76000"/>
              <a:buFont typeface="Wingdings 3" charset="2"/>
              <a:buChar char=""/>
            </a:pPr>
            <a:endParaRPr dirty="0">
              <a:solidFill>
                <a:srgbClr val="000000"/>
              </a:solidFill>
              <a:latin typeface="Calibri Light" panose="020F0302020204030204"/>
            </a:endParaRPr>
          </a:p>
        </p:txBody>
      </p:sp>
      <p:sp>
        <p:nvSpPr>
          <p:cNvPr id="2" name="Rectangle 1"/>
          <p:cNvSpPr/>
          <p:nvPr/>
        </p:nvSpPr>
        <p:spPr>
          <a:xfrm>
            <a:off x="771302" y="1116888"/>
            <a:ext cx="7639569" cy="4708981"/>
          </a:xfrm>
          <a:prstGeom prst="rect">
            <a:avLst/>
          </a:prstGeom>
        </p:spPr>
        <p:txBody>
          <a:bodyPr wrap="square">
            <a:spAutoFit/>
          </a:bodyPr>
          <a:lstStyle/>
          <a:p>
            <a:r>
              <a:rPr lang="en-SG" sz="2000" b="1" dirty="0">
                <a:solidFill>
                  <a:srgbClr val="7F0055"/>
                </a:solidFill>
                <a:latin typeface="Consolas" panose="020B0609020204030204" pitchFamily="49" charset="0"/>
                <a:cs typeface="Consolas" panose="020B0609020204030204" pitchFamily="49" charset="0"/>
              </a:rPr>
              <a:t>private</a:t>
            </a:r>
            <a:r>
              <a:rPr lang="en-SG" sz="2000" b="1" dirty="0">
                <a:solidFill>
                  <a:srgbClr val="000000"/>
                </a:solidFill>
                <a:latin typeface="Consolas" panose="020B0609020204030204" pitchFamily="49" charset="0"/>
                <a:cs typeface="Consolas" panose="020B0609020204030204" pitchFamily="49" charset="0"/>
              </a:rPr>
              <a:t> </a:t>
            </a:r>
            <a:r>
              <a:rPr lang="en-SG" sz="2000" b="1" dirty="0">
                <a:solidFill>
                  <a:srgbClr val="7F0055"/>
                </a:solidFill>
                <a:latin typeface="Consolas" panose="020B0609020204030204" pitchFamily="49" charset="0"/>
                <a:cs typeface="Consolas" panose="020B0609020204030204" pitchFamily="49" charset="0"/>
              </a:rPr>
              <a:t>void</a:t>
            </a:r>
            <a:r>
              <a:rPr lang="en-SG" sz="2000" b="1" dirty="0">
                <a:solidFill>
                  <a:srgbClr val="000000"/>
                </a:solidFill>
                <a:latin typeface="Consolas" panose="020B0609020204030204" pitchFamily="49" charset="0"/>
                <a:cs typeface="Consolas" panose="020B0609020204030204" pitchFamily="49" charset="0"/>
              </a:rPr>
              <a:t> </a:t>
            </a:r>
            <a:r>
              <a:rPr lang="en-SG" sz="2000" b="1" dirty="0" err="1">
                <a:solidFill>
                  <a:srgbClr val="000000"/>
                </a:solidFill>
                <a:latin typeface="Consolas" panose="020B0609020204030204" pitchFamily="49" charset="0"/>
                <a:cs typeface="Consolas" panose="020B0609020204030204" pitchFamily="49" charset="0"/>
              </a:rPr>
              <a:t>getContent</a:t>
            </a:r>
            <a:r>
              <a:rPr lang="en-SG" sz="2000" b="1" dirty="0">
                <a:solidFill>
                  <a:srgbClr val="000000"/>
                </a:solidFill>
                <a:latin typeface="Consolas" panose="020B0609020204030204" pitchFamily="49" charset="0"/>
                <a:cs typeface="Consolas" panose="020B0609020204030204" pitchFamily="49" charset="0"/>
              </a:rPr>
              <a:t>(Scanner </a:t>
            </a:r>
            <a:r>
              <a:rPr lang="en-SG" sz="2000" b="1" dirty="0" err="1">
                <a:solidFill>
                  <a:srgbClr val="000000"/>
                </a:solidFill>
                <a:latin typeface="Consolas" panose="020B0609020204030204" pitchFamily="49" charset="0"/>
                <a:cs typeface="Consolas" panose="020B0609020204030204" pitchFamily="49" charset="0"/>
              </a:rPr>
              <a:t>sc</a:t>
            </a:r>
            <a:r>
              <a:rPr lang="en-SG" sz="2000" b="1" dirty="0">
                <a:solidFill>
                  <a:srgbClr val="000000"/>
                </a:solidFill>
                <a:latin typeface="Consolas" panose="020B0609020204030204" pitchFamily="49" charset="0"/>
                <a:cs typeface="Consolas" panose="020B0609020204030204" pitchFamily="49" charset="0"/>
              </a:rPr>
              <a:t>) {</a:t>
            </a:r>
            <a:endParaRPr lang="en-US" sz="2000" b="1" dirty="0">
              <a:solidFill>
                <a:srgbClr val="000000"/>
              </a:solidFill>
              <a:latin typeface="Consolas" panose="020B0609020204030204" pitchFamily="49" charset="0"/>
              <a:cs typeface="Consolas" panose="020B0609020204030204" pitchFamily="49" charset="0"/>
            </a:endParaRPr>
          </a:p>
          <a:p>
            <a:pPr marL="515938"/>
            <a:r>
              <a:rPr lang="en-SG" sz="2000" dirty="0">
                <a:solidFill>
                  <a:srgbClr val="000000"/>
                </a:solidFill>
                <a:latin typeface="Consolas" panose="020B0609020204030204" pitchFamily="49" charset="0"/>
                <a:cs typeface="Consolas" panose="020B0609020204030204" pitchFamily="49" charset="0"/>
              </a:rPr>
              <a:t>String </a:t>
            </a:r>
            <a:r>
              <a:rPr lang="en-SG" sz="2000" dirty="0" err="1">
                <a:solidFill>
                  <a:srgbClr val="000000"/>
                </a:solidFill>
                <a:latin typeface="Consolas" panose="020B0609020204030204" pitchFamily="49" charset="0"/>
                <a:cs typeface="Consolas" panose="020B0609020204030204" pitchFamily="49" charset="0"/>
              </a:rPr>
              <a:t>threadName</a:t>
            </a:r>
            <a:r>
              <a:rPr lang="en-SG" sz="2000" dirty="0">
                <a:solidFill>
                  <a:srgbClr val="000000"/>
                </a:solidFill>
                <a:latin typeface="Consolas" panose="020B0609020204030204" pitchFamily="49" charset="0"/>
                <a:cs typeface="Consolas" panose="020B0609020204030204" pitchFamily="49" charset="0"/>
              </a:rPr>
              <a:t> = </a:t>
            </a:r>
            <a:r>
              <a:rPr lang="en-SG" sz="2000" dirty="0" err="1">
                <a:solidFill>
                  <a:srgbClr val="000000"/>
                </a:solidFill>
                <a:latin typeface="Consolas" panose="020B0609020204030204" pitchFamily="49" charset="0"/>
                <a:cs typeface="Consolas" panose="020B0609020204030204" pitchFamily="49" charset="0"/>
              </a:rPr>
              <a:t>sc.next</a:t>
            </a:r>
            <a:r>
              <a:rPr lang="en-SG" sz="2000" dirty="0">
                <a:solidFill>
                  <a:srgbClr val="000000"/>
                </a:solidFill>
                <a:latin typeface="Consolas" panose="020B0609020204030204" pitchFamily="49" charset="0"/>
                <a:cs typeface="Consolas" panose="020B0609020204030204" pitchFamily="49" charset="0"/>
              </a:rPr>
              <a:t>();</a:t>
            </a:r>
          </a:p>
          <a:p>
            <a:pPr marL="515938"/>
            <a:r>
              <a:rPr lang="en-SG" sz="2000" b="1" dirty="0" err="1">
                <a:solidFill>
                  <a:srgbClr val="7F0055"/>
                </a:solidFill>
                <a:latin typeface="Consolas" panose="020B0609020204030204" pitchFamily="49" charset="0"/>
                <a:cs typeface="Consolas" panose="020B0609020204030204" pitchFamily="49" charset="0"/>
              </a:rPr>
              <a:t>int</a:t>
            </a:r>
            <a:r>
              <a:rPr lang="en-SG" sz="2000" b="1" dirty="0">
                <a:solidFill>
                  <a:srgbClr val="000000"/>
                </a:solidFill>
                <a:latin typeface="Consolas" panose="020B0609020204030204" pitchFamily="49" charset="0"/>
                <a:cs typeface="Consolas" panose="020B0609020204030204" pitchFamily="49" charset="0"/>
              </a:rPr>
              <a:t> </a:t>
            </a:r>
            <a:r>
              <a:rPr lang="en-SG" sz="2000" b="1" dirty="0" err="1">
                <a:solidFill>
                  <a:srgbClr val="000000"/>
                </a:solidFill>
                <a:latin typeface="Consolas" panose="020B0609020204030204" pitchFamily="49" charset="0"/>
                <a:cs typeface="Consolas" panose="020B0609020204030204" pitchFamily="49" charset="0"/>
              </a:rPr>
              <a:t>postNo</a:t>
            </a:r>
            <a:r>
              <a:rPr lang="en-SG" sz="2000" b="1" dirty="0">
                <a:solidFill>
                  <a:srgbClr val="000000"/>
                </a:solidFill>
                <a:latin typeface="Consolas" panose="020B0609020204030204" pitchFamily="49" charset="0"/>
                <a:cs typeface="Consolas" panose="020B0609020204030204" pitchFamily="49" charset="0"/>
              </a:rPr>
              <a:t> = </a:t>
            </a:r>
            <a:r>
              <a:rPr lang="en-SG" sz="2000" b="1" dirty="0" err="1">
                <a:solidFill>
                  <a:srgbClr val="000000"/>
                </a:solidFill>
                <a:latin typeface="Consolas" panose="020B0609020204030204" pitchFamily="49" charset="0"/>
                <a:cs typeface="Consolas" panose="020B0609020204030204" pitchFamily="49" charset="0"/>
              </a:rPr>
              <a:t>sc.nextInt</a:t>
            </a:r>
            <a:r>
              <a:rPr lang="en-SG" sz="2000" b="1" dirty="0">
                <a:solidFill>
                  <a:srgbClr val="000000"/>
                </a:solidFill>
                <a:latin typeface="Consolas" panose="020B0609020204030204" pitchFamily="49" charset="0"/>
                <a:cs typeface="Consolas" panose="020B0609020204030204" pitchFamily="49" charset="0"/>
              </a:rPr>
              <a:t>();</a:t>
            </a:r>
          </a:p>
          <a:p>
            <a:pPr marL="515938"/>
            <a:endParaRPr lang="en-SG" sz="2000" b="1" dirty="0">
              <a:solidFill>
                <a:srgbClr val="000000"/>
              </a:solidFill>
              <a:latin typeface="Consolas" panose="020B0609020204030204" pitchFamily="49" charset="0"/>
              <a:cs typeface="Consolas" panose="020B0609020204030204" pitchFamily="49" charset="0"/>
            </a:endParaRPr>
          </a:p>
          <a:p>
            <a:pPr marL="515938"/>
            <a:r>
              <a:rPr lang="en-SG" sz="2000" dirty="0">
                <a:solidFill>
                  <a:srgbClr val="000000"/>
                </a:solidFill>
                <a:latin typeface="Consolas" panose="020B0609020204030204" pitchFamily="49" charset="0"/>
                <a:cs typeface="Consolas" panose="020B0609020204030204" pitchFamily="49" charset="0"/>
              </a:rPr>
              <a:t>Thread </a:t>
            </a:r>
            <a:r>
              <a:rPr lang="en-SG" sz="2000" dirty="0" err="1">
                <a:solidFill>
                  <a:srgbClr val="000000"/>
                </a:solidFill>
                <a:latin typeface="Consolas" panose="020B0609020204030204" pitchFamily="49" charset="0"/>
                <a:cs typeface="Consolas" panose="020B0609020204030204" pitchFamily="49" charset="0"/>
              </a:rPr>
              <a:t>thread</a:t>
            </a:r>
            <a:r>
              <a:rPr lang="en-SG" sz="2000" dirty="0">
                <a:solidFill>
                  <a:srgbClr val="000000"/>
                </a:solidFill>
                <a:latin typeface="Consolas" panose="020B0609020204030204" pitchFamily="49" charset="0"/>
                <a:cs typeface="Consolas" panose="020B0609020204030204" pitchFamily="49" charset="0"/>
              </a:rPr>
              <a:t> = </a:t>
            </a:r>
            <a:r>
              <a:rPr lang="en-SG" sz="2000" dirty="0" err="1">
                <a:solidFill>
                  <a:srgbClr val="000000"/>
                </a:solidFill>
                <a:latin typeface="Consolas" panose="020B0609020204030204" pitchFamily="49" charset="0"/>
                <a:cs typeface="Consolas" panose="020B0609020204030204" pitchFamily="49" charset="0"/>
              </a:rPr>
              <a:t>findThread</a:t>
            </a:r>
            <a:r>
              <a:rPr lang="en-SG" sz="2000" dirty="0">
                <a:solidFill>
                  <a:srgbClr val="000000"/>
                </a:solidFill>
                <a:latin typeface="Consolas" panose="020B0609020204030204" pitchFamily="49" charset="0"/>
                <a:cs typeface="Consolas" panose="020B0609020204030204" pitchFamily="49" charset="0"/>
              </a:rPr>
              <a:t>(</a:t>
            </a:r>
            <a:r>
              <a:rPr lang="en-SG" sz="2000" dirty="0" err="1">
                <a:solidFill>
                  <a:srgbClr val="000000"/>
                </a:solidFill>
                <a:latin typeface="Consolas" panose="020B0609020204030204" pitchFamily="49" charset="0"/>
                <a:cs typeface="Consolas" panose="020B0609020204030204" pitchFamily="49" charset="0"/>
              </a:rPr>
              <a:t>threadName</a:t>
            </a:r>
            <a:r>
              <a:rPr lang="en-SG" sz="2000" dirty="0">
                <a:solidFill>
                  <a:srgbClr val="000000"/>
                </a:solidFill>
                <a:latin typeface="Consolas" panose="020B0609020204030204" pitchFamily="49" charset="0"/>
                <a:cs typeface="Consolas" panose="020B0609020204030204" pitchFamily="49" charset="0"/>
              </a:rPr>
              <a:t>);</a:t>
            </a:r>
          </a:p>
          <a:p>
            <a:pPr marL="515938"/>
            <a:endParaRPr lang="en-SG" sz="2000" dirty="0">
              <a:solidFill>
                <a:srgbClr val="3F7F5F"/>
              </a:solidFill>
              <a:latin typeface="Consolas" panose="020B0609020204030204" pitchFamily="49" charset="0"/>
              <a:cs typeface="Consolas" panose="020B0609020204030204" pitchFamily="49" charset="0"/>
            </a:endParaRPr>
          </a:p>
          <a:p>
            <a:pPr marL="515938"/>
            <a:r>
              <a:rPr lang="en-SG" sz="2000" dirty="0">
                <a:solidFill>
                  <a:srgbClr val="3F7F5F"/>
                </a:solidFill>
                <a:latin typeface="Consolas" panose="020B0609020204030204" pitchFamily="49" charset="0"/>
                <a:cs typeface="Consolas" panose="020B0609020204030204" pitchFamily="49" charset="0"/>
              </a:rPr>
              <a:t>// check for valid thread </a:t>
            </a:r>
            <a:r>
              <a:rPr lang="en-US" sz="2000" dirty="0">
                <a:solidFill>
                  <a:srgbClr val="3F7F5F"/>
                </a:solidFill>
                <a:latin typeface="Consolas" panose="020B0609020204030204" pitchFamily="49" charset="0"/>
                <a:sym typeface="Wingdings" panose="05000000000000000000" pitchFamily="2" charset="2"/>
              </a:rPr>
              <a:t> print “no such thread”</a:t>
            </a:r>
          </a:p>
          <a:p>
            <a:pPr lvl="1"/>
            <a:endParaRPr lang="en-SG" sz="2000" b="1" dirty="0">
              <a:solidFill>
                <a:srgbClr val="000000"/>
              </a:solidFill>
              <a:latin typeface="Consolas" panose="020B0609020204030204" pitchFamily="49" charset="0"/>
              <a:cs typeface="Consolas" panose="020B0609020204030204" pitchFamily="49" charset="0"/>
            </a:endParaRPr>
          </a:p>
          <a:p>
            <a:pPr lvl="1"/>
            <a:r>
              <a:rPr lang="en-SG" sz="2000" dirty="0">
                <a:solidFill>
                  <a:srgbClr val="000000"/>
                </a:solidFill>
                <a:latin typeface="Consolas" panose="020B0609020204030204" pitchFamily="49" charset="0"/>
                <a:cs typeface="Consolas" panose="020B0609020204030204" pitchFamily="49" charset="0"/>
              </a:rPr>
              <a:t>Post </a:t>
            </a:r>
            <a:r>
              <a:rPr lang="en-SG" sz="2000" dirty="0" err="1">
                <a:solidFill>
                  <a:srgbClr val="000000"/>
                </a:solidFill>
                <a:latin typeface="Consolas" panose="020B0609020204030204" pitchFamily="49" charset="0"/>
                <a:cs typeface="Consolas" panose="020B0609020204030204" pitchFamily="49" charset="0"/>
              </a:rPr>
              <a:t>post</a:t>
            </a:r>
            <a:r>
              <a:rPr lang="en-SG" sz="2000" dirty="0">
                <a:solidFill>
                  <a:srgbClr val="000000"/>
                </a:solidFill>
                <a:latin typeface="Consolas" panose="020B0609020204030204" pitchFamily="49" charset="0"/>
                <a:cs typeface="Consolas" panose="020B0609020204030204" pitchFamily="49" charset="0"/>
              </a:rPr>
              <a:t> = </a:t>
            </a:r>
            <a:r>
              <a:rPr lang="en-SG" sz="2000" dirty="0" err="1">
                <a:solidFill>
                  <a:srgbClr val="000000"/>
                </a:solidFill>
                <a:latin typeface="Consolas" panose="020B0609020204030204" pitchFamily="49" charset="0"/>
                <a:cs typeface="Consolas" panose="020B0609020204030204" pitchFamily="49" charset="0"/>
              </a:rPr>
              <a:t>thread.getPost</a:t>
            </a:r>
            <a:r>
              <a:rPr lang="en-SG" sz="2000" dirty="0">
                <a:solidFill>
                  <a:srgbClr val="000000"/>
                </a:solidFill>
                <a:latin typeface="Consolas" panose="020B0609020204030204" pitchFamily="49" charset="0"/>
                <a:cs typeface="Consolas" panose="020B0609020204030204" pitchFamily="49" charset="0"/>
              </a:rPr>
              <a:t>(</a:t>
            </a:r>
            <a:r>
              <a:rPr lang="en-SG" sz="2000" dirty="0" err="1">
                <a:solidFill>
                  <a:srgbClr val="000000"/>
                </a:solidFill>
                <a:latin typeface="Consolas" panose="020B0609020204030204" pitchFamily="49" charset="0"/>
                <a:cs typeface="Consolas" panose="020B0609020204030204" pitchFamily="49" charset="0"/>
              </a:rPr>
              <a:t>postNo</a:t>
            </a:r>
            <a:r>
              <a:rPr lang="en-SG" sz="2000" dirty="0">
                <a:solidFill>
                  <a:srgbClr val="000000"/>
                </a:solidFill>
                <a:latin typeface="Consolas" panose="020B0609020204030204" pitchFamily="49" charset="0"/>
                <a:cs typeface="Consolas" panose="020B0609020204030204" pitchFamily="49" charset="0"/>
              </a:rPr>
              <a:t>);</a:t>
            </a:r>
          </a:p>
          <a:p>
            <a:pPr lvl="1"/>
            <a:endParaRPr lang="en-SG" sz="2000" b="1" dirty="0">
              <a:solidFill>
                <a:srgbClr val="000000"/>
              </a:solidFill>
              <a:latin typeface="Consolas" panose="020B0609020204030204" pitchFamily="49" charset="0"/>
              <a:cs typeface="Consolas" panose="020B0609020204030204" pitchFamily="49" charset="0"/>
            </a:endParaRPr>
          </a:p>
          <a:p>
            <a:pPr lvl="1"/>
            <a:r>
              <a:rPr lang="en-SG" sz="2000" dirty="0">
                <a:solidFill>
                  <a:srgbClr val="3F7F5F"/>
                </a:solidFill>
                <a:latin typeface="Consolas" panose="020B0609020204030204" pitchFamily="49" charset="0"/>
                <a:cs typeface="Consolas" panose="020B0609020204030204" pitchFamily="49" charset="0"/>
              </a:rPr>
              <a:t>// check for valid post </a:t>
            </a:r>
            <a:r>
              <a:rPr lang="en-US" sz="2000" dirty="0">
                <a:solidFill>
                  <a:srgbClr val="3F7F5F"/>
                </a:solidFill>
                <a:latin typeface="Consolas" panose="020B0609020204030204" pitchFamily="49" charset="0"/>
                <a:sym typeface="Wingdings" panose="05000000000000000000" pitchFamily="2" charset="2"/>
              </a:rPr>
              <a:t> print “no such post”</a:t>
            </a:r>
          </a:p>
          <a:p>
            <a:pPr lvl="1"/>
            <a:endParaRPr lang="en-US" sz="2000" dirty="0">
              <a:solidFill>
                <a:srgbClr val="3F7F5F"/>
              </a:solidFill>
              <a:latin typeface="Consolas" panose="020B0609020204030204" pitchFamily="49" charset="0"/>
              <a:sym typeface="Wingdings" panose="05000000000000000000" pitchFamily="2" charset="2"/>
            </a:endParaRPr>
          </a:p>
          <a:p>
            <a:pPr lvl="1"/>
            <a:r>
              <a:rPr lang="en-SG" sz="2000" dirty="0" err="1">
                <a:solidFill>
                  <a:srgbClr val="000000"/>
                </a:solidFill>
                <a:latin typeface="Consolas" panose="020B0609020204030204" pitchFamily="49" charset="0"/>
                <a:cs typeface="Consolas" panose="020B0609020204030204" pitchFamily="49" charset="0"/>
              </a:rPr>
              <a:t>System.</a:t>
            </a:r>
            <a:r>
              <a:rPr lang="en-SG" sz="2000" i="1" dirty="0" err="1">
                <a:solidFill>
                  <a:srgbClr val="0000C0"/>
                </a:solidFill>
                <a:latin typeface="Consolas" panose="020B0609020204030204" pitchFamily="49" charset="0"/>
                <a:cs typeface="Consolas" panose="020B0609020204030204" pitchFamily="49" charset="0"/>
              </a:rPr>
              <a:t>out</a:t>
            </a:r>
            <a:r>
              <a:rPr lang="en-SG" sz="2000" i="1" dirty="0" err="1">
                <a:solidFill>
                  <a:srgbClr val="000000"/>
                </a:solidFill>
                <a:latin typeface="Consolas" panose="020B0609020204030204" pitchFamily="49" charset="0"/>
                <a:cs typeface="Consolas" panose="020B0609020204030204" pitchFamily="49" charset="0"/>
              </a:rPr>
              <a:t>.println</a:t>
            </a:r>
            <a:r>
              <a:rPr lang="en-SG" sz="2000" i="1" dirty="0">
                <a:solidFill>
                  <a:srgbClr val="000000"/>
                </a:solidFill>
                <a:latin typeface="Consolas" panose="020B0609020204030204" pitchFamily="49" charset="0"/>
                <a:cs typeface="Consolas" panose="020B0609020204030204" pitchFamily="49" charset="0"/>
              </a:rPr>
              <a:t>(</a:t>
            </a:r>
            <a:r>
              <a:rPr lang="en-SG" sz="2000" i="1" dirty="0" err="1">
                <a:solidFill>
                  <a:srgbClr val="000000"/>
                </a:solidFill>
                <a:latin typeface="Consolas" panose="020B0609020204030204" pitchFamily="49" charset="0"/>
                <a:cs typeface="Consolas" panose="020B0609020204030204" pitchFamily="49" charset="0"/>
              </a:rPr>
              <a:t>post.getMessage</a:t>
            </a:r>
            <a:r>
              <a:rPr lang="en-SG" sz="2000" i="1" dirty="0">
                <a:solidFill>
                  <a:srgbClr val="000000"/>
                </a:solidFill>
                <a:latin typeface="Consolas" panose="020B0609020204030204" pitchFamily="49" charset="0"/>
                <a:cs typeface="Consolas" panose="020B0609020204030204" pitchFamily="49" charset="0"/>
              </a:rPr>
              <a:t>());</a:t>
            </a:r>
            <a:endParaRPr lang="en-SG" sz="2000" dirty="0">
              <a:solidFill>
                <a:srgbClr val="000000"/>
              </a:solidFill>
              <a:latin typeface="Consolas" panose="020B0609020204030204" pitchFamily="49" charset="0"/>
              <a:cs typeface="Consolas" panose="020B0609020204030204" pitchFamily="49" charset="0"/>
            </a:endParaRPr>
          </a:p>
          <a:p>
            <a:r>
              <a:rPr lang="en-SG" sz="2000" dirty="0">
                <a:solidFill>
                  <a:srgbClr val="000000"/>
                </a:solidFill>
                <a:latin typeface="Consolas" panose="020B0609020204030204" pitchFamily="49" charset="0"/>
                <a:cs typeface="Consolas" panose="020B0609020204030204" pitchFamily="49" charset="0"/>
              </a:rPr>
              <a:t>}</a:t>
            </a:r>
            <a:endParaRPr lang="en-US" sz="2000" dirty="0">
              <a:solidFill>
                <a:srgbClr val="000000"/>
              </a:solidFill>
              <a:latin typeface="Consolas" panose="020B0609020204030204" pitchFamily="49" charset="0"/>
              <a:cs typeface="Consolas" panose="020B0609020204030204" pitchFamily="49" charset="0"/>
            </a:endParaRPr>
          </a:p>
        </p:txBody>
      </p:sp>
      <p:sp>
        <p:nvSpPr>
          <p:cNvPr id="5" name="CustomShape 2"/>
          <p:cNvSpPr/>
          <p:nvPr/>
        </p:nvSpPr>
        <p:spPr>
          <a:xfrm>
            <a:off x="476467" y="6319311"/>
            <a:ext cx="7894622" cy="53869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a:solidFill>
                  <a:prstClr val="white"/>
                </a:solidFill>
                <a:uFill>
                  <a:solidFill>
                    <a:srgbClr val="FFFFFF"/>
                  </a:solidFill>
                </a:uFill>
                <a:latin typeface="Calibri Light" panose="020F0302020204030204"/>
              </a:rPr>
              <a:t>Query 5 : </a:t>
            </a:r>
            <a:r>
              <a:rPr lang="en-SG" sz="3200" spc="-1" dirty="0">
                <a:solidFill>
                  <a:prstClr val="white"/>
                </a:solidFill>
                <a:uFill>
                  <a:solidFill>
                    <a:srgbClr val="FFFFFF"/>
                  </a:solidFill>
                </a:uFill>
                <a:latin typeface="Calibri Light" panose="020F0302020204030204"/>
              </a:rPr>
              <a:t>Print the content with a post number</a:t>
            </a:r>
            <a:endParaRPr sz="1400" dirty="0">
              <a:solidFill>
                <a:prstClr val="white"/>
              </a:solidFill>
              <a:latin typeface="Calibri Light" panose="020F0302020204030204"/>
            </a:endParaRPr>
          </a:p>
        </p:txBody>
      </p:sp>
    </p:spTree>
    <p:extLst>
      <p:ext uri="{BB962C8B-B14F-4D97-AF65-F5344CB8AC3E}">
        <p14:creationId xmlns:p14="http://schemas.microsoft.com/office/powerpoint/2010/main" val="2470357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372529" y="377658"/>
            <a:ext cx="8318798" cy="648101"/>
          </a:xfrm>
          <a:prstGeom prst="rect">
            <a:avLst/>
          </a:prstGeom>
          <a:noFill/>
          <a:ln>
            <a:noFill/>
          </a:ln>
        </p:spPr>
        <p:txBody>
          <a:bodyPr lIns="90000" tIns="45000" rIns="90000" bIns="45000"/>
          <a:lstStyle/>
          <a:p>
            <a:pPr marL="274320" indent="-273960">
              <a:buClr>
                <a:srgbClr val="4F81BD"/>
              </a:buClr>
              <a:buSzPct val="76000"/>
              <a:buFont typeface="Wingdings 3" charset="2"/>
              <a:buChar char=""/>
            </a:pPr>
            <a:r>
              <a:rPr lang="en-US" sz="2400" spc="-1" dirty="0">
                <a:solidFill>
                  <a:srgbClr val="000000"/>
                </a:solidFill>
                <a:uFill>
                  <a:solidFill>
                    <a:srgbClr val="FFFFFF"/>
                  </a:solidFill>
                </a:uFill>
                <a:latin typeface="Calibri Light" panose="020F0302020204030204"/>
              </a:rPr>
              <a:t>Inside the Thread class</a:t>
            </a:r>
          </a:p>
          <a:p>
            <a:pPr marL="914760" lvl="2">
              <a:buClr>
                <a:srgbClr val="4F81BD"/>
              </a:buClr>
              <a:buSzPct val="76000"/>
            </a:pPr>
            <a:endParaRPr lang="en-US" spc="-1" dirty="0">
              <a:solidFill>
                <a:srgbClr val="000000"/>
              </a:solidFill>
              <a:uFill>
                <a:solidFill>
                  <a:srgbClr val="FFFFFF"/>
                </a:solidFill>
              </a:uFill>
              <a:latin typeface="Calibri Light" panose="020F0302020204030204"/>
            </a:endParaRPr>
          </a:p>
          <a:p>
            <a:pPr marL="914760" lvl="2">
              <a:buClr>
                <a:srgbClr val="4F81BD"/>
              </a:buClr>
              <a:buSzPct val="76000"/>
            </a:pPr>
            <a:endParaRPr lang="en-US" spc="-1" dirty="0">
              <a:solidFill>
                <a:srgbClr val="000000"/>
              </a:solidFill>
              <a:uFill>
                <a:solidFill>
                  <a:srgbClr val="FFFFFF"/>
                </a:solidFill>
              </a:uFill>
              <a:latin typeface="Calibri Light" panose="020F0302020204030204"/>
            </a:endParaRPr>
          </a:p>
          <a:p>
            <a:pPr marL="1188720" lvl="2" indent="-273960">
              <a:buClr>
                <a:srgbClr val="4F81BD"/>
              </a:buClr>
              <a:buSzPct val="76000"/>
              <a:buFont typeface="Wingdings 3" charset="2"/>
              <a:buChar char=""/>
            </a:pPr>
            <a:endParaRPr dirty="0">
              <a:solidFill>
                <a:srgbClr val="000000"/>
              </a:solidFill>
              <a:latin typeface="Calibri Light" panose="020F0302020204030204"/>
            </a:endParaRPr>
          </a:p>
        </p:txBody>
      </p:sp>
      <p:sp>
        <p:nvSpPr>
          <p:cNvPr id="5" name="CustomShape 2"/>
          <p:cNvSpPr/>
          <p:nvPr/>
        </p:nvSpPr>
        <p:spPr>
          <a:xfrm>
            <a:off x="796705" y="6310255"/>
            <a:ext cx="7894622"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err="1">
                <a:solidFill>
                  <a:prstClr val="white"/>
                </a:solidFill>
                <a:uFill>
                  <a:solidFill>
                    <a:srgbClr val="FFFFFF"/>
                  </a:solidFill>
                </a:uFill>
                <a:latin typeface="Calibri Light" panose="020F0302020204030204"/>
              </a:rPr>
              <a:t>getPost</a:t>
            </a:r>
            <a:r>
              <a:rPr lang="en-US" sz="3200" spc="-1" dirty="0">
                <a:solidFill>
                  <a:prstClr val="white"/>
                </a:solidFill>
                <a:uFill>
                  <a:solidFill>
                    <a:srgbClr val="FFFFFF"/>
                  </a:solidFill>
                </a:uFill>
                <a:latin typeface="Calibri Light" panose="020F0302020204030204"/>
              </a:rPr>
              <a:t> method</a:t>
            </a:r>
            <a:endParaRPr sz="1400" dirty="0">
              <a:solidFill>
                <a:prstClr val="white"/>
              </a:solidFill>
              <a:latin typeface="Calibri Light" panose="020F0302020204030204"/>
            </a:endParaRPr>
          </a:p>
        </p:txBody>
      </p:sp>
      <p:sp>
        <p:nvSpPr>
          <p:cNvPr id="6" name="Rectangle 5"/>
          <p:cNvSpPr/>
          <p:nvPr/>
        </p:nvSpPr>
        <p:spPr>
          <a:xfrm>
            <a:off x="1742074" y="1359683"/>
            <a:ext cx="5744576" cy="2554545"/>
          </a:xfrm>
          <a:prstGeom prst="rect">
            <a:avLst/>
          </a:prstGeom>
        </p:spPr>
        <p:txBody>
          <a:bodyPr wrap="square">
            <a:spAutoFit/>
          </a:bodyPr>
          <a:lstStyle/>
          <a:p>
            <a:r>
              <a:rPr lang="en-SG" sz="2000" b="1" dirty="0">
                <a:solidFill>
                  <a:srgbClr val="7F0055"/>
                </a:solidFill>
                <a:latin typeface="Consolas" panose="020B0609020204030204" pitchFamily="49" charset="0"/>
                <a:cs typeface="Consolas" panose="020B0609020204030204" pitchFamily="49" charset="0"/>
              </a:rPr>
              <a:t>protected</a:t>
            </a:r>
            <a:r>
              <a:rPr lang="en-SG" sz="2000" b="1" dirty="0">
                <a:solidFill>
                  <a:srgbClr val="000000"/>
                </a:solidFill>
                <a:latin typeface="Consolas" panose="020B0609020204030204" pitchFamily="49" charset="0"/>
                <a:cs typeface="Consolas" panose="020B0609020204030204" pitchFamily="49" charset="0"/>
              </a:rPr>
              <a:t> Post </a:t>
            </a:r>
            <a:r>
              <a:rPr lang="en-SG" sz="2000" b="1" dirty="0" err="1">
                <a:solidFill>
                  <a:srgbClr val="000000"/>
                </a:solidFill>
                <a:latin typeface="Consolas" panose="020B0609020204030204" pitchFamily="49" charset="0"/>
                <a:cs typeface="Consolas" panose="020B0609020204030204" pitchFamily="49" charset="0"/>
              </a:rPr>
              <a:t>getPost</a:t>
            </a:r>
            <a:r>
              <a:rPr lang="en-SG" sz="2000" b="1" dirty="0">
                <a:solidFill>
                  <a:srgbClr val="000000"/>
                </a:solidFill>
                <a:latin typeface="Consolas" panose="020B0609020204030204" pitchFamily="49" charset="0"/>
                <a:cs typeface="Consolas" panose="020B0609020204030204" pitchFamily="49" charset="0"/>
              </a:rPr>
              <a:t>(</a:t>
            </a:r>
            <a:r>
              <a:rPr lang="en-SG" sz="2000" b="1" dirty="0" err="1">
                <a:solidFill>
                  <a:srgbClr val="7F0055"/>
                </a:solidFill>
                <a:latin typeface="Consolas" panose="020B0609020204030204" pitchFamily="49" charset="0"/>
                <a:cs typeface="Consolas" panose="020B0609020204030204" pitchFamily="49" charset="0"/>
              </a:rPr>
              <a:t>int</a:t>
            </a:r>
            <a:r>
              <a:rPr lang="en-SG" sz="2000" b="1" dirty="0">
                <a:solidFill>
                  <a:srgbClr val="000000"/>
                </a:solidFill>
                <a:latin typeface="Consolas" panose="020B0609020204030204" pitchFamily="49" charset="0"/>
                <a:cs typeface="Consolas" panose="020B0609020204030204" pitchFamily="49" charset="0"/>
              </a:rPr>
              <a:t> </a:t>
            </a:r>
            <a:r>
              <a:rPr lang="en-SG" sz="2000" b="1" dirty="0" err="1">
                <a:solidFill>
                  <a:srgbClr val="000000"/>
                </a:solidFill>
                <a:latin typeface="Consolas" panose="020B0609020204030204" pitchFamily="49" charset="0"/>
                <a:cs typeface="Consolas" panose="020B0609020204030204" pitchFamily="49" charset="0"/>
              </a:rPr>
              <a:t>postNo</a:t>
            </a:r>
            <a:r>
              <a:rPr lang="en-SG" sz="2000" b="1" dirty="0">
                <a:solidFill>
                  <a:srgbClr val="000000"/>
                </a:solidFill>
                <a:latin typeface="Consolas" panose="020B0609020204030204" pitchFamily="49" charset="0"/>
                <a:cs typeface="Consolas" panose="020B0609020204030204" pitchFamily="49" charset="0"/>
              </a:rPr>
              <a:t>) {</a:t>
            </a:r>
            <a:endParaRPr lang="en-US" sz="2000" b="1" dirty="0">
              <a:solidFill>
                <a:srgbClr val="000000"/>
              </a:solidFill>
              <a:latin typeface="Consolas" panose="020B0609020204030204" pitchFamily="49" charset="0"/>
              <a:cs typeface="Consolas" panose="020B0609020204030204" pitchFamily="49" charset="0"/>
            </a:endParaRPr>
          </a:p>
          <a:p>
            <a:pPr marL="461963"/>
            <a:r>
              <a:rPr lang="en-SG" sz="2000" dirty="0">
                <a:solidFill>
                  <a:srgbClr val="3F7F5F"/>
                </a:solidFill>
                <a:latin typeface="Consolas" panose="020B0609020204030204" pitchFamily="49" charset="0"/>
                <a:cs typeface="Consolas" panose="020B0609020204030204" pitchFamily="49" charset="0"/>
              </a:rPr>
              <a:t>// check for valid </a:t>
            </a:r>
            <a:r>
              <a:rPr lang="en-SG" sz="2000" dirty="0" err="1">
                <a:solidFill>
                  <a:srgbClr val="3F7F5F"/>
                </a:solidFill>
                <a:latin typeface="Consolas" panose="020B0609020204030204" pitchFamily="49" charset="0"/>
                <a:cs typeface="Consolas" panose="020B0609020204030204" pitchFamily="49" charset="0"/>
              </a:rPr>
              <a:t>postNo</a:t>
            </a:r>
            <a:endParaRPr lang="en-SG" sz="2000" b="1" dirty="0">
              <a:solidFill>
                <a:srgbClr val="7F0055"/>
              </a:solidFill>
              <a:latin typeface="Consolas" panose="020B0609020204030204" pitchFamily="49" charset="0"/>
              <a:cs typeface="Consolas" panose="020B0609020204030204" pitchFamily="49" charset="0"/>
            </a:endParaRPr>
          </a:p>
          <a:p>
            <a:pPr marL="461963"/>
            <a:r>
              <a:rPr lang="en-SG" sz="2000" b="1" dirty="0">
                <a:solidFill>
                  <a:srgbClr val="7F0055"/>
                </a:solidFill>
                <a:latin typeface="Consolas" panose="020B0609020204030204" pitchFamily="49" charset="0"/>
                <a:cs typeface="Consolas" panose="020B0609020204030204" pitchFamily="49" charset="0"/>
              </a:rPr>
              <a:t>if</a:t>
            </a:r>
            <a:r>
              <a:rPr lang="en-SG" sz="2000" b="1" dirty="0">
                <a:solidFill>
                  <a:srgbClr val="000000"/>
                </a:solidFill>
                <a:latin typeface="Consolas" panose="020B0609020204030204" pitchFamily="49" charset="0"/>
                <a:cs typeface="Consolas" panose="020B0609020204030204" pitchFamily="49" charset="0"/>
              </a:rPr>
              <a:t> (</a:t>
            </a:r>
            <a:r>
              <a:rPr lang="en-SG" sz="2000" b="1" dirty="0" err="1">
                <a:solidFill>
                  <a:srgbClr val="000000"/>
                </a:solidFill>
                <a:latin typeface="Consolas" panose="020B0609020204030204" pitchFamily="49" charset="0"/>
                <a:cs typeface="Consolas" panose="020B0609020204030204" pitchFamily="49" charset="0"/>
              </a:rPr>
              <a:t>postNo</a:t>
            </a:r>
            <a:r>
              <a:rPr lang="en-SG" sz="2000" b="1" dirty="0">
                <a:solidFill>
                  <a:srgbClr val="000000"/>
                </a:solidFill>
                <a:latin typeface="Consolas" panose="020B0609020204030204" pitchFamily="49" charset="0"/>
                <a:cs typeface="Consolas" panose="020B0609020204030204" pitchFamily="49" charset="0"/>
              </a:rPr>
              <a:t> &lt;= </a:t>
            </a:r>
            <a:r>
              <a:rPr lang="en-SG" sz="2000" b="1" dirty="0" err="1">
                <a:solidFill>
                  <a:srgbClr val="0000C0"/>
                </a:solidFill>
                <a:latin typeface="Consolas" panose="020B0609020204030204" pitchFamily="49" charset="0"/>
                <a:cs typeface="Consolas" panose="020B0609020204030204" pitchFamily="49" charset="0"/>
              </a:rPr>
              <a:t>postList</a:t>
            </a:r>
            <a:r>
              <a:rPr lang="en-SG" sz="2000" b="1" dirty="0" err="1">
                <a:solidFill>
                  <a:srgbClr val="000000"/>
                </a:solidFill>
                <a:latin typeface="Consolas" panose="020B0609020204030204" pitchFamily="49" charset="0"/>
                <a:cs typeface="Consolas" panose="020B0609020204030204" pitchFamily="49" charset="0"/>
              </a:rPr>
              <a:t>.size</a:t>
            </a:r>
            <a:r>
              <a:rPr lang="en-SG" sz="2000" b="1" dirty="0">
                <a:solidFill>
                  <a:srgbClr val="000000"/>
                </a:solidFill>
                <a:latin typeface="Consolas" panose="020B0609020204030204" pitchFamily="49" charset="0"/>
                <a:cs typeface="Consolas" panose="020B0609020204030204" pitchFamily="49" charset="0"/>
              </a:rPr>
              <a:t>()) {</a:t>
            </a:r>
          </a:p>
          <a:p>
            <a:r>
              <a:rPr lang="en-SG" sz="2000" b="1" dirty="0">
                <a:solidFill>
                  <a:srgbClr val="7F0055"/>
                </a:solidFill>
                <a:latin typeface="Consolas" panose="020B0609020204030204" pitchFamily="49" charset="0"/>
                <a:cs typeface="Consolas" panose="020B0609020204030204" pitchFamily="49" charset="0"/>
              </a:rPr>
              <a:t>	return</a:t>
            </a:r>
            <a:r>
              <a:rPr lang="en-SG" sz="2000" b="1" dirty="0">
                <a:solidFill>
                  <a:srgbClr val="000000"/>
                </a:solidFill>
                <a:latin typeface="Consolas" panose="020B0609020204030204" pitchFamily="49" charset="0"/>
                <a:cs typeface="Consolas" panose="020B0609020204030204" pitchFamily="49" charset="0"/>
              </a:rPr>
              <a:t> </a:t>
            </a:r>
            <a:r>
              <a:rPr lang="en-SG" sz="2000" b="1" dirty="0" err="1">
                <a:solidFill>
                  <a:srgbClr val="0000C0"/>
                </a:solidFill>
                <a:latin typeface="Consolas" panose="020B0609020204030204" pitchFamily="49" charset="0"/>
                <a:cs typeface="Consolas" panose="020B0609020204030204" pitchFamily="49" charset="0"/>
              </a:rPr>
              <a:t>postList</a:t>
            </a:r>
            <a:r>
              <a:rPr lang="en-SG" sz="2000" b="1" dirty="0" err="1">
                <a:solidFill>
                  <a:srgbClr val="000000"/>
                </a:solidFill>
                <a:latin typeface="Consolas" panose="020B0609020204030204" pitchFamily="49" charset="0"/>
                <a:cs typeface="Consolas" panose="020B0609020204030204" pitchFamily="49" charset="0"/>
              </a:rPr>
              <a:t>.get</a:t>
            </a:r>
            <a:r>
              <a:rPr lang="en-SG" sz="2000" b="1" dirty="0">
                <a:solidFill>
                  <a:srgbClr val="000000"/>
                </a:solidFill>
                <a:latin typeface="Consolas" panose="020B0609020204030204" pitchFamily="49" charset="0"/>
                <a:cs typeface="Consolas" panose="020B0609020204030204" pitchFamily="49" charset="0"/>
              </a:rPr>
              <a:t>(postNo-1);</a:t>
            </a:r>
            <a:endParaRPr lang="en-US" sz="2000" b="1" dirty="0">
              <a:solidFill>
                <a:srgbClr val="000000"/>
              </a:solidFill>
              <a:latin typeface="Consolas" panose="020B0609020204030204" pitchFamily="49" charset="0"/>
              <a:cs typeface="Consolas" panose="020B0609020204030204" pitchFamily="49" charset="0"/>
            </a:endParaRPr>
          </a:p>
          <a:p>
            <a:pPr marL="461963"/>
            <a:r>
              <a:rPr lang="en-SG" sz="2000" dirty="0">
                <a:solidFill>
                  <a:srgbClr val="000000"/>
                </a:solidFill>
                <a:latin typeface="Consolas" panose="020B0609020204030204" pitchFamily="49" charset="0"/>
                <a:cs typeface="Consolas" panose="020B0609020204030204" pitchFamily="49" charset="0"/>
              </a:rPr>
              <a:t>} </a:t>
            </a:r>
            <a:r>
              <a:rPr lang="en-SG" sz="2000" b="1" dirty="0">
                <a:solidFill>
                  <a:srgbClr val="7F0055"/>
                </a:solidFill>
                <a:latin typeface="Consolas" panose="020B0609020204030204" pitchFamily="49" charset="0"/>
                <a:cs typeface="Consolas" panose="020B0609020204030204" pitchFamily="49" charset="0"/>
              </a:rPr>
              <a:t>else</a:t>
            </a:r>
            <a:r>
              <a:rPr lang="en-SG" sz="2000" b="1" dirty="0">
                <a:solidFill>
                  <a:srgbClr val="000000"/>
                </a:solidFill>
                <a:latin typeface="Consolas" panose="020B0609020204030204" pitchFamily="49" charset="0"/>
                <a:cs typeface="Consolas" panose="020B0609020204030204" pitchFamily="49" charset="0"/>
              </a:rPr>
              <a:t> {</a:t>
            </a:r>
          </a:p>
          <a:p>
            <a:pPr marL="461963"/>
            <a:r>
              <a:rPr lang="en-SG" sz="2000" b="1" dirty="0">
                <a:solidFill>
                  <a:srgbClr val="7F0055"/>
                </a:solidFill>
                <a:latin typeface="Consolas" panose="020B0609020204030204" pitchFamily="49" charset="0"/>
                <a:cs typeface="Consolas" panose="020B0609020204030204" pitchFamily="49" charset="0"/>
              </a:rPr>
              <a:t>	return</a:t>
            </a:r>
            <a:r>
              <a:rPr lang="en-SG" sz="2000" b="1" dirty="0">
                <a:solidFill>
                  <a:srgbClr val="000000"/>
                </a:solidFill>
                <a:latin typeface="Consolas" panose="020B0609020204030204" pitchFamily="49" charset="0"/>
                <a:cs typeface="Consolas" panose="020B0609020204030204" pitchFamily="49" charset="0"/>
              </a:rPr>
              <a:t> </a:t>
            </a:r>
            <a:r>
              <a:rPr lang="en-SG" sz="2000" b="1" dirty="0">
                <a:solidFill>
                  <a:srgbClr val="7F0055"/>
                </a:solidFill>
                <a:latin typeface="Consolas" panose="020B0609020204030204" pitchFamily="49" charset="0"/>
                <a:cs typeface="Consolas" panose="020B0609020204030204" pitchFamily="49" charset="0"/>
              </a:rPr>
              <a:t>null</a:t>
            </a:r>
            <a:r>
              <a:rPr lang="en-SG" sz="2000" b="1" dirty="0">
                <a:solidFill>
                  <a:srgbClr val="000000"/>
                </a:solidFill>
                <a:latin typeface="Consolas" panose="020B0609020204030204" pitchFamily="49" charset="0"/>
                <a:cs typeface="Consolas" panose="020B0609020204030204" pitchFamily="49" charset="0"/>
              </a:rPr>
              <a:t>;</a:t>
            </a:r>
          </a:p>
          <a:p>
            <a:pPr marL="461963"/>
            <a:r>
              <a:rPr lang="en-SG" sz="2000" dirty="0">
                <a:solidFill>
                  <a:srgbClr val="000000"/>
                </a:solidFill>
                <a:latin typeface="Consolas" panose="020B0609020204030204" pitchFamily="49" charset="0"/>
                <a:cs typeface="Consolas" panose="020B0609020204030204" pitchFamily="49" charset="0"/>
              </a:rPr>
              <a:t>}</a:t>
            </a:r>
          </a:p>
          <a:p>
            <a:r>
              <a:rPr lang="en-SG" sz="2000" dirty="0">
                <a:solidFill>
                  <a:srgbClr val="000000"/>
                </a:solidFill>
                <a:latin typeface="Consolas" panose="020B0609020204030204" pitchFamily="49" charset="0"/>
                <a:cs typeface="Consolas" panose="020B0609020204030204" pitchFamily="49" charset="0"/>
              </a:rPr>
              <a:t>}</a:t>
            </a:r>
            <a:endParaRPr lang="en-US" sz="2000" b="1" dirty="0">
              <a:solidFill>
                <a:srgbClr val="7F0055"/>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1109255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a:t>3</a:t>
            </a:r>
          </a:p>
        </p:txBody>
      </p:sp>
      <p:sp>
        <p:nvSpPr>
          <p:cNvPr id="4" name="Text Placeholder 3"/>
          <p:cNvSpPr>
            <a:spLocks noGrp="1"/>
          </p:cNvSpPr>
          <p:nvPr>
            <p:ph type="body" sz="half" idx="2"/>
          </p:nvPr>
        </p:nvSpPr>
        <p:spPr/>
        <p:txBody>
          <a:bodyPr>
            <a:normAutofit/>
          </a:bodyPr>
          <a:lstStyle/>
          <a:p>
            <a:r>
              <a:rPr lang="en-US" sz="3600" dirty="0" smtClean="0"/>
              <a:t>Storage</a:t>
            </a:r>
            <a:endParaRPr lang="en-US" sz="3600" dirty="0"/>
          </a:p>
        </p:txBody>
      </p:sp>
      <p:sp>
        <p:nvSpPr>
          <p:cNvPr id="3" name="Slide Number Placeholder 2"/>
          <p:cNvSpPr>
            <a:spLocks noGrp="1"/>
          </p:cNvSpPr>
          <p:nvPr>
            <p:ph type="sldNum" sz="quarter" idx="12"/>
          </p:nvPr>
        </p:nvSpPr>
        <p:spPr/>
        <p:txBody>
          <a:bodyPr/>
          <a:lstStyle/>
          <a:p>
            <a:fld id="{835E20A1-CA8B-C44B-AF3A-EA9FF10691F4}" type="slidenum">
              <a:rPr lang="en-US" smtClean="0"/>
              <a:pPr/>
              <a:t>32</a:t>
            </a:fld>
            <a:endParaRPr lang="en-US"/>
          </a:p>
        </p:txBody>
      </p:sp>
      <p:pic>
        <p:nvPicPr>
          <p:cNvPr id="5" name="Picture 4"/>
          <p:cNvPicPr>
            <a:picLocks noChangeAspect="1"/>
          </p:cNvPicPr>
          <p:nvPr/>
        </p:nvPicPr>
        <p:blipFill>
          <a:blip r:embed="rId3"/>
          <a:stretch>
            <a:fillRect/>
          </a:stretch>
        </p:blipFill>
        <p:spPr>
          <a:xfrm>
            <a:off x="0" y="0"/>
            <a:ext cx="9144000" cy="4925679"/>
          </a:xfrm>
          <a:prstGeom prst="rect">
            <a:avLst/>
          </a:prstGeom>
        </p:spPr>
      </p:pic>
    </p:spTree>
    <p:extLst>
      <p:ext uri="{BB962C8B-B14F-4D97-AF65-F5344CB8AC3E}">
        <p14:creationId xmlns:p14="http://schemas.microsoft.com/office/powerpoint/2010/main" val="201821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508000" y="1403796"/>
            <a:ext cx="8229240" cy="4298797"/>
          </a:xfrm>
          <a:prstGeom prst="rect">
            <a:avLst/>
          </a:prstGeom>
          <a:noFill/>
          <a:ln>
            <a:noFill/>
          </a:ln>
        </p:spPr>
        <p:txBody>
          <a:bodyPr lIns="90000" tIns="45000" rIns="90000" bIns="45000"/>
          <a:lstStyle/>
          <a:p>
            <a:pPr marL="360">
              <a:buClr>
                <a:srgbClr val="4F81BD"/>
              </a:buClr>
              <a:buSzPct val="76000"/>
            </a:pPr>
            <a:endParaRPr lang="en-US" sz="2600" spc="-1" dirty="0">
              <a:solidFill>
                <a:srgbClr val="000000"/>
              </a:solidFill>
              <a:uFill>
                <a:solidFill>
                  <a:srgbClr val="FFFFFF"/>
                </a:solidFill>
              </a:uFill>
              <a:latin typeface="Calibri Light" panose="020F0302020204030204"/>
            </a:endParaRPr>
          </a:p>
          <a:p>
            <a:pPr marL="360">
              <a:buClr>
                <a:srgbClr val="4F81BD"/>
              </a:buClr>
              <a:buSzPct val="76000"/>
            </a:pPr>
            <a:endParaRPr lang="en-US" dirty="0">
              <a:solidFill>
                <a:prstClr val="black"/>
              </a:solidFill>
              <a:latin typeface="Calibri Light" panose="020F0302020204030204"/>
            </a:endParaRPr>
          </a:p>
        </p:txBody>
      </p:sp>
      <p:sp>
        <p:nvSpPr>
          <p:cNvPr id="5" name="TextShape 1"/>
          <p:cNvSpPr txBox="1"/>
          <p:nvPr/>
        </p:nvSpPr>
        <p:spPr>
          <a:xfrm>
            <a:off x="971600" y="332656"/>
            <a:ext cx="7272807" cy="5009728"/>
          </a:xfrm>
          <a:prstGeom prst="rect">
            <a:avLst/>
          </a:prstGeom>
          <a:noFill/>
          <a:ln>
            <a:noFill/>
          </a:ln>
        </p:spPr>
        <p:txBody>
          <a:bodyPr lIns="90000" tIns="45000" rIns="90000" bIns="45000"/>
          <a:lstStyle/>
          <a:p>
            <a:pPr marL="274320" indent="-273960">
              <a:buClr>
                <a:srgbClr val="4F81BD"/>
              </a:buClr>
              <a:buSzPct val="76000"/>
              <a:buFont typeface="Wingdings 3" charset="2"/>
              <a:buChar char=""/>
            </a:pPr>
            <a:r>
              <a:rPr lang="en-US" sz="3200" b="1" spc="-1" dirty="0">
                <a:solidFill>
                  <a:srgbClr val="000000"/>
                </a:solidFill>
                <a:uFill>
                  <a:solidFill>
                    <a:srgbClr val="FFFFFF"/>
                  </a:solidFill>
                </a:uFill>
                <a:latin typeface="Calibri Light" panose="020F0302020204030204"/>
              </a:rPr>
              <a:t>Simulate </a:t>
            </a:r>
            <a:r>
              <a:rPr lang="en-US" sz="3200" b="1" spc="-1" dirty="0" smtClean="0">
                <a:solidFill>
                  <a:srgbClr val="000000"/>
                </a:solidFill>
                <a:uFill>
                  <a:solidFill>
                    <a:srgbClr val="FFFFFF"/>
                  </a:solidFill>
                </a:uFill>
                <a:latin typeface="Calibri Light" panose="020F0302020204030204"/>
              </a:rPr>
              <a:t>an inventory </a:t>
            </a:r>
            <a:r>
              <a:rPr lang="en-US" sz="3200" b="1" spc="-1" dirty="0">
                <a:solidFill>
                  <a:srgbClr val="000000"/>
                </a:solidFill>
                <a:uFill>
                  <a:solidFill>
                    <a:srgbClr val="FFFFFF"/>
                  </a:solidFill>
                </a:uFill>
                <a:latin typeface="Calibri Light" panose="020F0302020204030204"/>
              </a:rPr>
              <a:t>manager </a:t>
            </a:r>
            <a:r>
              <a:rPr lang="en-US" sz="3200" b="1" spc="-1" dirty="0" smtClean="0">
                <a:solidFill>
                  <a:srgbClr val="000000"/>
                </a:solidFill>
                <a:uFill>
                  <a:solidFill>
                    <a:srgbClr val="FFFFFF"/>
                  </a:solidFill>
                </a:uFill>
                <a:latin typeface="Calibri Light" panose="020F0302020204030204"/>
              </a:rPr>
              <a:t>:</a:t>
            </a:r>
            <a:endParaRPr lang="en-US" sz="3200" b="1" spc="-1" dirty="0">
              <a:solidFill>
                <a:srgbClr val="000000"/>
              </a:solidFill>
              <a:uFill>
                <a:solidFill>
                  <a:srgbClr val="FFFFFF"/>
                </a:solidFill>
              </a:uFill>
              <a:latin typeface="Calibri Light" panose="020F0302020204030204"/>
            </a:endParaRPr>
          </a:p>
          <a:p>
            <a:pPr marL="360">
              <a:buClr>
                <a:srgbClr val="4F81BD"/>
              </a:buClr>
              <a:buSzPct val="76000"/>
            </a:pPr>
            <a:endParaRPr b="1" dirty="0">
              <a:solidFill>
                <a:prstClr val="black"/>
              </a:solidFill>
              <a:latin typeface="Calibri Light" panose="020F0302020204030204"/>
            </a:endParaRPr>
          </a:p>
          <a:p>
            <a:pPr marL="811080" indent="-255240">
              <a:buClr>
                <a:srgbClr val="4F81BD"/>
              </a:buClr>
              <a:buSzPct val="76000"/>
              <a:buFont typeface="Arial"/>
              <a:buChar char="•"/>
            </a:pPr>
            <a:r>
              <a:rPr lang="en-US" sz="2400" b="1" spc="-1" dirty="0" smtClean="0">
                <a:solidFill>
                  <a:srgbClr val="0066FF"/>
                </a:solidFill>
                <a:uFill>
                  <a:solidFill>
                    <a:srgbClr val="FFFFFF"/>
                  </a:solidFill>
                </a:uFill>
                <a:latin typeface="Calibri Light" panose="020F0302020204030204"/>
              </a:rPr>
              <a:t>Set up </a:t>
            </a:r>
            <a:r>
              <a:rPr lang="en-US" sz="2400" b="1" spc="-1" dirty="0" smtClean="0">
                <a:uFill>
                  <a:solidFill>
                    <a:srgbClr val="FFFFFF"/>
                  </a:solidFill>
                </a:uFill>
                <a:latin typeface="Calibri Light" panose="020F0302020204030204"/>
              </a:rPr>
              <a:t>1</a:t>
            </a:r>
            <a:r>
              <a:rPr lang="en-US" sz="2400" b="1" spc="-1" dirty="0" smtClean="0">
                <a:solidFill>
                  <a:srgbClr val="0066FF"/>
                </a:solidFill>
                <a:uFill>
                  <a:solidFill>
                    <a:srgbClr val="FFFFFF"/>
                  </a:solidFill>
                </a:uFill>
                <a:latin typeface="Calibri Light" panose="020F0302020204030204"/>
              </a:rPr>
              <a:t> </a:t>
            </a:r>
            <a:r>
              <a:rPr lang="en-US" sz="2400" b="1" spc="-1" dirty="0" smtClean="0">
                <a:solidFill>
                  <a:srgbClr val="FF0000"/>
                </a:solidFill>
                <a:uFill>
                  <a:solidFill>
                    <a:srgbClr val="FFFFFF"/>
                  </a:solidFill>
                </a:uFill>
                <a:latin typeface="Calibri Light" panose="020F0302020204030204"/>
              </a:rPr>
              <a:t>hand</a:t>
            </a:r>
            <a:r>
              <a:rPr lang="en-US" sz="2400" spc="-1" dirty="0" smtClean="0">
                <a:solidFill>
                  <a:srgbClr val="FF0000"/>
                </a:solidFill>
                <a:uFill>
                  <a:solidFill>
                    <a:srgbClr val="FFFFFF"/>
                  </a:solidFill>
                </a:uFill>
                <a:latin typeface="Calibri Light" panose="020F0302020204030204"/>
              </a:rPr>
              <a:t> </a:t>
            </a:r>
            <a:r>
              <a:rPr lang="en-US" sz="2400" spc="-1" dirty="0" smtClean="0">
                <a:uFill>
                  <a:solidFill>
                    <a:srgbClr val="FFFFFF"/>
                  </a:solidFill>
                </a:uFill>
                <a:latin typeface="Calibri Light" panose="020F0302020204030204"/>
              </a:rPr>
              <a:t>(size</a:t>
            </a:r>
            <a:r>
              <a:rPr lang="en-US" sz="2400" b="1" spc="-1" dirty="0" smtClean="0">
                <a:uFill>
                  <a:solidFill>
                    <a:srgbClr val="FFFFFF"/>
                  </a:solidFill>
                </a:uFill>
                <a:latin typeface="Calibri Light" panose="020F0302020204030204"/>
              </a:rPr>
              <a:t> </a:t>
            </a:r>
            <a:r>
              <a:rPr lang="en-US" sz="2400" b="1" spc="-1" dirty="0" smtClean="0">
                <a:solidFill>
                  <a:srgbClr val="00B050"/>
                </a:solidFill>
                <a:uFill>
                  <a:solidFill>
                    <a:srgbClr val="FFFFFF"/>
                  </a:solidFill>
                </a:uFill>
                <a:latin typeface="Calibri Light" panose="020F0302020204030204"/>
              </a:rPr>
              <a:t>S</a:t>
            </a:r>
            <a:r>
              <a:rPr lang="en-US" sz="2400" spc="-1" dirty="0" smtClean="0">
                <a:uFill>
                  <a:solidFill>
                    <a:srgbClr val="FFFFFF"/>
                  </a:solidFill>
                </a:uFill>
                <a:latin typeface="Calibri Light" panose="020F0302020204030204"/>
              </a:rPr>
              <a:t>)</a:t>
            </a:r>
            <a:r>
              <a:rPr lang="en-US" sz="2400" b="1" spc="-1" dirty="0" smtClean="0">
                <a:solidFill>
                  <a:srgbClr val="0066FF"/>
                </a:solidFill>
                <a:uFill>
                  <a:solidFill>
                    <a:srgbClr val="FFFFFF"/>
                  </a:solidFill>
                </a:uFill>
                <a:latin typeface="Calibri Light" panose="020F0302020204030204"/>
              </a:rPr>
              <a:t> </a:t>
            </a:r>
            <a:r>
              <a:rPr lang="en-US" sz="2400" spc="-1" dirty="0" smtClean="0">
                <a:uFill>
                  <a:solidFill>
                    <a:srgbClr val="FFFFFF"/>
                  </a:solidFill>
                </a:uFill>
                <a:latin typeface="Calibri Light" panose="020F0302020204030204"/>
              </a:rPr>
              <a:t>and</a:t>
            </a:r>
            <a:r>
              <a:rPr lang="en-US" sz="2400" b="1" spc="-1" dirty="0" smtClean="0">
                <a:solidFill>
                  <a:srgbClr val="0066FF"/>
                </a:solidFill>
                <a:uFill>
                  <a:solidFill>
                    <a:srgbClr val="FFFFFF"/>
                  </a:solidFill>
                </a:uFill>
                <a:latin typeface="Calibri Light" panose="020F0302020204030204"/>
              </a:rPr>
              <a:t> </a:t>
            </a:r>
            <a:r>
              <a:rPr lang="en-US" sz="2400" b="1" spc="-1" dirty="0" smtClean="0">
                <a:uFill>
                  <a:solidFill>
                    <a:srgbClr val="FFFFFF"/>
                  </a:solidFill>
                </a:uFill>
                <a:latin typeface="Calibri Light" panose="020F0302020204030204"/>
              </a:rPr>
              <a:t>N </a:t>
            </a:r>
            <a:r>
              <a:rPr lang="en-US" sz="2400" b="1" spc="-1" dirty="0" smtClean="0">
                <a:solidFill>
                  <a:srgbClr val="FF0000"/>
                </a:solidFill>
                <a:uFill>
                  <a:solidFill>
                    <a:srgbClr val="FFFFFF"/>
                  </a:solidFill>
                </a:uFill>
                <a:latin typeface="Calibri Light" panose="020F0302020204030204"/>
              </a:rPr>
              <a:t>boxes</a:t>
            </a:r>
            <a:r>
              <a:rPr lang="en-US" sz="2400" b="1" spc="-1" dirty="0" smtClean="0">
                <a:uFill>
                  <a:solidFill>
                    <a:srgbClr val="FFFFFF"/>
                  </a:solidFill>
                </a:uFill>
                <a:latin typeface="Calibri Light" panose="020F0302020204030204"/>
              </a:rPr>
              <a:t> </a:t>
            </a:r>
            <a:r>
              <a:rPr lang="en-US" sz="2400" spc="-1" dirty="0" smtClean="0">
                <a:uFill>
                  <a:solidFill>
                    <a:srgbClr val="FFFFFF"/>
                  </a:solidFill>
                </a:uFill>
                <a:latin typeface="Calibri Light" panose="020F0302020204030204"/>
              </a:rPr>
              <a:t>(size</a:t>
            </a:r>
            <a:r>
              <a:rPr lang="en-US" sz="2400" b="1" spc="-1" dirty="0" smtClean="0">
                <a:solidFill>
                  <a:srgbClr val="FF0000"/>
                </a:solidFill>
                <a:uFill>
                  <a:solidFill>
                    <a:srgbClr val="FFFFFF"/>
                  </a:solidFill>
                </a:uFill>
                <a:latin typeface="Calibri Light" panose="020F0302020204030204"/>
              </a:rPr>
              <a:t> </a:t>
            </a:r>
            <a:r>
              <a:rPr lang="en-US" sz="2400" b="1" spc="-1" dirty="0" smtClean="0">
                <a:solidFill>
                  <a:srgbClr val="00B050"/>
                </a:solidFill>
                <a:uFill>
                  <a:solidFill>
                    <a:srgbClr val="FFFFFF"/>
                  </a:solidFill>
                </a:uFill>
                <a:latin typeface="Calibri Light" panose="020F0302020204030204"/>
              </a:rPr>
              <a:t>K</a:t>
            </a:r>
            <a:r>
              <a:rPr lang="en-US" sz="2400" spc="-1" dirty="0" smtClean="0">
                <a:uFill>
                  <a:solidFill>
                    <a:srgbClr val="FFFFFF"/>
                  </a:solidFill>
                </a:uFill>
                <a:latin typeface="Calibri Light" panose="020F0302020204030204"/>
              </a:rPr>
              <a:t>)</a:t>
            </a:r>
          </a:p>
          <a:p>
            <a:pPr marL="811080" indent="-255240">
              <a:buClr>
                <a:srgbClr val="4F81BD"/>
              </a:buClr>
              <a:buSzPct val="76000"/>
              <a:buFont typeface="Arial"/>
              <a:buChar char="•"/>
            </a:pPr>
            <a:endParaRPr lang="en-US" sz="2400" b="1" spc="-1" dirty="0" smtClean="0">
              <a:solidFill>
                <a:srgbClr val="0066FF"/>
              </a:solidFill>
              <a:uFill>
                <a:solidFill>
                  <a:srgbClr val="FFFFFF"/>
                </a:solidFill>
              </a:uFill>
              <a:latin typeface="Calibri Light" panose="020F0302020204030204"/>
            </a:endParaRPr>
          </a:p>
          <a:p>
            <a:pPr marL="811080" indent="-255240">
              <a:buClr>
                <a:srgbClr val="4F81BD"/>
              </a:buClr>
              <a:buSzPct val="76000"/>
              <a:buFont typeface="Arial"/>
              <a:buChar char="•"/>
            </a:pPr>
            <a:r>
              <a:rPr lang="en-US" sz="2400" b="1" spc="-1" dirty="0" smtClean="0">
                <a:solidFill>
                  <a:srgbClr val="0066FF"/>
                </a:solidFill>
                <a:uFill>
                  <a:solidFill>
                    <a:srgbClr val="FFFFFF"/>
                  </a:solidFill>
                </a:uFill>
                <a:latin typeface="Calibri Light" panose="020F0302020204030204"/>
              </a:rPr>
              <a:t>Purchase </a:t>
            </a:r>
            <a:r>
              <a:rPr lang="en-US" sz="2400" b="1" spc="-1" dirty="0" smtClean="0">
                <a:solidFill>
                  <a:srgbClr val="FF0000"/>
                </a:solidFill>
                <a:uFill>
                  <a:solidFill>
                    <a:srgbClr val="FFFFFF"/>
                  </a:solidFill>
                </a:uFill>
                <a:latin typeface="Calibri Light" panose="020F0302020204030204"/>
              </a:rPr>
              <a:t>items </a:t>
            </a:r>
            <a:r>
              <a:rPr lang="en-US" sz="2400" spc="-1" dirty="0" smtClean="0">
                <a:uFill>
                  <a:solidFill>
                    <a:srgbClr val="FFFFFF"/>
                  </a:solidFill>
                </a:uFill>
                <a:latin typeface="Calibri Light" panose="020F0302020204030204"/>
              </a:rPr>
              <a:t>(</a:t>
            </a:r>
            <a:r>
              <a:rPr lang="en-US" sz="2400" b="1" spc="-1" dirty="0" smtClean="0">
                <a:solidFill>
                  <a:srgbClr val="00B050"/>
                </a:solidFill>
                <a:uFill>
                  <a:solidFill>
                    <a:srgbClr val="FFFFFF"/>
                  </a:solidFill>
                </a:uFill>
                <a:latin typeface="Calibri Light" panose="020F0302020204030204"/>
              </a:rPr>
              <a:t>name</a:t>
            </a:r>
            <a:r>
              <a:rPr lang="en-US" sz="2400" b="1" spc="-1" dirty="0" smtClean="0">
                <a:uFill>
                  <a:solidFill>
                    <a:srgbClr val="FFFFFF"/>
                  </a:solidFill>
                </a:uFill>
                <a:latin typeface="Calibri Light" panose="020F0302020204030204"/>
              </a:rPr>
              <a:t>, </a:t>
            </a:r>
            <a:r>
              <a:rPr lang="en-US" sz="2400" b="1" spc="-1" dirty="0" smtClean="0">
                <a:solidFill>
                  <a:srgbClr val="00B050"/>
                </a:solidFill>
                <a:uFill>
                  <a:solidFill>
                    <a:srgbClr val="FFFFFF"/>
                  </a:solidFill>
                </a:uFill>
                <a:latin typeface="Calibri Light" panose="020F0302020204030204"/>
              </a:rPr>
              <a:t>value</a:t>
            </a:r>
            <a:r>
              <a:rPr lang="en-US" sz="2400" spc="-1" dirty="0" smtClean="0">
                <a:uFill>
                  <a:solidFill>
                    <a:srgbClr val="FFFFFF"/>
                  </a:solidFill>
                </a:uFill>
                <a:latin typeface="Calibri Light" panose="020F0302020204030204"/>
              </a:rPr>
              <a:t>)</a:t>
            </a:r>
            <a:r>
              <a:rPr lang="en-US" sz="2400" b="1" spc="-1" dirty="0" smtClean="0">
                <a:uFill>
                  <a:solidFill>
                    <a:srgbClr val="FFFFFF"/>
                  </a:solidFill>
                </a:uFill>
                <a:latin typeface="Calibri Light" panose="020F0302020204030204"/>
              </a:rPr>
              <a:t> </a:t>
            </a:r>
            <a:r>
              <a:rPr lang="en-US" sz="2400" spc="-1" dirty="0" smtClean="0">
                <a:uFill>
                  <a:solidFill>
                    <a:srgbClr val="FFFFFF"/>
                  </a:solidFill>
                </a:uFill>
                <a:latin typeface="Calibri Light" panose="020F0302020204030204"/>
              </a:rPr>
              <a:t>into </a:t>
            </a:r>
          </a:p>
          <a:p>
            <a:pPr marL="1268280" lvl="1" indent="-255240">
              <a:buClr>
                <a:srgbClr val="4F81BD"/>
              </a:buClr>
              <a:buSzPct val="76000"/>
              <a:buFont typeface="Arial"/>
              <a:buChar char="•"/>
            </a:pPr>
            <a:r>
              <a:rPr lang="en-US" sz="2000" b="1" spc="-1" dirty="0" smtClean="0">
                <a:solidFill>
                  <a:srgbClr val="FF0000"/>
                </a:solidFill>
                <a:uFill>
                  <a:solidFill>
                    <a:srgbClr val="FFFFFF"/>
                  </a:solidFill>
                </a:uFill>
                <a:latin typeface="Calibri Light" panose="020F0302020204030204"/>
              </a:rPr>
              <a:t>Hand</a:t>
            </a:r>
            <a:r>
              <a:rPr lang="en-US" sz="2000" b="1" spc="-1" dirty="0" smtClean="0">
                <a:solidFill>
                  <a:srgbClr val="0066FF"/>
                </a:solidFill>
                <a:uFill>
                  <a:solidFill>
                    <a:srgbClr val="FFFFFF"/>
                  </a:solidFill>
                </a:uFill>
                <a:latin typeface="Calibri Light" panose="020F0302020204030204"/>
              </a:rPr>
              <a:t> </a:t>
            </a:r>
            <a:r>
              <a:rPr lang="en-US" sz="2000" spc="-1" dirty="0" smtClean="0">
                <a:uFill>
                  <a:solidFill>
                    <a:srgbClr val="FFFFFF"/>
                  </a:solidFill>
                </a:uFill>
                <a:latin typeface="Calibri Light" panose="020F0302020204030204"/>
              </a:rPr>
              <a:t>(when</a:t>
            </a:r>
            <a:r>
              <a:rPr lang="en-US" sz="2000" b="1" spc="-1" dirty="0" smtClean="0">
                <a:uFill>
                  <a:solidFill>
                    <a:srgbClr val="FFFFFF"/>
                  </a:solidFill>
                </a:uFill>
                <a:latin typeface="Calibri Light" panose="020F0302020204030204"/>
              </a:rPr>
              <a:t> </a:t>
            </a:r>
            <a:r>
              <a:rPr lang="en-US" sz="2000" b="1" spc="-1" dirty="0">
                <a:solidFill>
                  <a:srgbClr val="FF0000"/>
                </a:solidFill>
                <a:uFill>
                  <a:solidFill>
                    <a:srgbClr val="FFFFFF"/>
                  </a:solidFill>
                </a:uFill>
                <a:latin typeface="Calibri Light" panose="020F0302020204030204"/>
              </a:rPr>
              <a:t>hand</a:t>
            </a:r>
            <a:r>
              <a:rPr lang="en-US" sz="2000" b="1" spc="-1" dirty="0" smtClean="0">
                <a:uFill>
                  <a:solidFill>
                    <a:srgbClr val="FFFFFF"/>
                  </a:solidFill>
                </a:uFill>
                <a:latin typeface="Calibri Light" panose="020F0302020204030204"/>
              </a:rPr>
              <a:t> </a:t>
            </a:r>
            <a:r>
              <a:rPr lang="en-US" sz="2000" spc="-1" dirty="0" smtClean="0">
                <a:uFill>
                  <a:solidFill>
                    <a:srgbClr val="FFFFFF"/>
                  </a:solidFill>
                </a:uFill>
                <a:latin typeface="Calibri Light" panose="020F0302020204030204"/>
              </a:rPr>
              <a:t>is</a:t>
            </a:r>
            <a:r>
              <a:rPr lang="en-US" sz="2000" b="1" spc="-1" dirty="0" smtClean="0">
                <a:uFill>
                  <a:solidFill>
                    <a:srgbClr val="FFFFFF"/>
                  </a:solidFill>
                </a:uFill>
                <a:latin typeface="Calibri Light" panose="020F0302020204030204"/>
              </a:rPr>
              <a:t> not full</a:t>
            </a:r>
            <a:r>
              <a:rPr lang="en-US" sz="2000" spc="-1" dirty="0" smtClean="0">
                <a:uFill>
                  <a:solidFill>
                    <a:srgbClr val="FFFFFF"/>
                  </a:solidFill>
                </a:uFill>
                <a:latin typeface="Calibri Light" panose="020F0302020204030204"/>
              </a:rPr>
              <a:t>)</a:t>
            </a:r>
          </a:p>
          <a:p>
            <a:pPr marL="1268280" lvl="1" indent="-255240">
              <a:buClr>
                <a:srgbClr val="4F81BD"/>
              </a:buClr>
              <a:buSzPct val="76000"/>
              <a:buFont typeface="Arial"/>
              <a:buChar char="•"/>
            </a:pPr>
            <a:r>
              <a:rPr lang="en-US" sz="2000" b="1" spc="-1" dirty="0" smtClean="0">
                <a:solidFill>
                  <a:srgbClr val="FF0000"/>
                </a:solidFill>
                <a:uFill>
                  <a:solidFill>
                    <a:srgbClr val="FFFFFF"/>
                  </a:solidFill>
                </a:uFill>
                <a:latin typeface="Calibri Light" panose="020F0302020204030204"/>
              </a:rPr>
              <a:t>Boxes</a:t>
            </a:r>
            <a:r>
              <a:rPr lang="en-US" sz="2000" b="1" spc="-1" dirty="0" smtClean="0">
                <a:solidFill>
                  <a:srgbClr val="0066FF"/>
                </a:solidFill>
                <a:uFill>
                  <a:solidFill>
                    <a:srgbClr val="FFFFFF"/>
                  </a:solidFill>
                </a:uFill>
                <a:latin typeface="Calibri Light" panose="020F0302020204030204"/>
              </a:rPr>
              <a:t> </a:t>
            </a:r>
            <a:r>
              <a:rPr lang="en-US" sz="2000" spc="-1" dirty="0" smtClean="0">
                <a:uFill>
                  <a:solidFill>
                    <a:srgbClr val="FFFFFF"/>
                  </a:solidFill>
                </a:uFill>
                <a:latin typeface="Calibri Light" panose="020F0302020204030204"/>
              </a:rPr>
              <a:t>(when</a:t>
            </a:r>
            <a:r>
              <a:rPr lang="en-US" sz="2000" b="1" spc="-1" dirty="0" smtClean="0">
                <a:uFill>
                  <a:solidFill>
                    <a:srgbClr val="FFFFFF"/>
                  </a:solidFill>
                </a:uFill>
                <a:latin typeface="Calibri Light" panose="020F0302020204030204"/>
              </a:rPr>
              <a:t> </a:t>
            </a:r>
            <a:r>
              <a:rPr lang="en-US" sz="2000" b="1" spc="-1" dirty="0">
                <a:solidFill>
                  <a:srgbClr val="FF0000"/>
                </a:solidFill>
                <a:uFill>
                  <a:solidFill>
                    <a:srgbClr val="FFFFFF"/>
                  </a:solidFill>
                </a:uFill>
                <a:latin typeface="Calibri Light" panose="020F0302020204030204"/>
              </a:rPr>
              <a:t>hand</a:t>
            </a:r>
            <a:r>
              <a:rPr lang="en-US" sz="2000" b="1" spc="-1" dirty="0" smtClean="0">
                <a:uFill>
                  <a:solidFill>
                    <a:srgbClr val="FFFFFF"/>
                  </a:solidFill>
                </a:uFill>
                <a:latin typeface="Calibri Light" panose="020F0302020204030204"/>
              </a:rPr>
              <a:t> </a:t>
            </a:r>
            <a:r>
              <a:rPr lang="en-US" sz="2000" spc="-1" dirty="0" smtClean="0">
                <a:uFill>
                  <a:solidFill>
                    <a:srgbClr val="FFFFFF"/>
                  </a:solidFill>
                </a:uFill>
                <a:latin typeface="Calibri Light" panose="020F0302020204030204"/>
              </a:rPr>
              <a:t>is</a:t>
            </a:r>
            <a:r>
              <a:rPr lang="en-US" sz="2000" b="1" spc="-1" dirty="0" smtClean="0">
                <a:uFill>
                  <a:solidFill>
                    <a:srgbClr val="FFFFFF"/>
                  </a:solidFill>
                </a:uFill>
                <a:latin typeface="Calibri Light" panose="020F0302020204030204"/>
              </a:rPr>
              <a:t> full</a:t>
            </a:r>
            <a:r>
              <a:rPr lang="en-US" sz="2000" spc="-1" dirty="0" smtClean="0">
                <a:uFill>
                  <a:solidFill>
                    <a:srgbClr val="FFFFFF"/>
                  </a:solidFill>
                </a:uFill>
                <a:latin typeface="Calibri Light" panose="020F0302020204030204"/>
              </a:rPr>
              <a:t>)</a:t>
            </a:r>
            <a:endParaRPr lang="en-US" sz="2000" spc="-1" dirty="0">
              <a:uFill>
                <a:solidFill>
                  <a:srgbClr val="FFFFFF"/>
                </a:solidFill>
              </a:uFill>
              <a:latin typeface="Calibri Light" panose="020F0302020204030204"/>
            </a:endParaRPr>
          </a:p>
          <a:p>
            <a:pPr marL="811080" indent="-255240">
              <a:buClr>
                <a:srgbClr val="4F81BD"/>
              </a:buClr>
              <a:buSzPct val="76000"/>
              <a:buFont typeface="Arial"/>
              <a:buChar char="•"/>
            </a:pPr>
            <a:endParaRPr lang="en-US" sz="2400" b="1" spc="-1" dirty="0">
              <a:solidFill>
                <a:srgbClr val="00B0F0"/>
              </a:solidFill>
              <a:uFill>
                <a:solidFill>
                  <a:srgbClr val="FFFFFF"/>
                </a:solidFill>
              </a:uFill>
              <a:latin typeface="Calibri Light" panose="020F0302020204030204"/>
            </a:endParaRPr>
          </a:p>
          <a:p>
            <a:pPr marL="811080" indent="-255240">
              <a:buClr>
                <a:srgbClr val="4F81BD"/>
              </a:buClr>
              <a:buSzPct val="76000"/>
              <a:buFont typeface="Arial"/>
              <a:buChar char="•"/>
            </a:pPr>
            <a:r>
              <a:rPr lang="en-US" sz="2400" b="1" spc="-1" dirty="0" smtClean="0">
                <a:solidFill>
                  <a:srgbClr val="0066FF"/>
                </a:solidFill>
                <a:uFill>
                  <a:solidFill>
                    <a:srgbClr val="FFFFFF"/>
                  </a:solidFill>
                </a:uFill>
                <a:latin typeface="Calibri Light" panose="020F0302020204030204"/>
              </a:rPr>
              <a:t>Deposit</a:t>
            </a:r>
            <a:r>
              <a:rPr lang="en-US" sz="2400" b="1" spc="-1" dirty="0" smtClean="0">
                <a:solidFill>
                  <a:prstClr val="black"/>
                </a:solidFill>
                <a:uFill>
                  <a:solidFill>
                    <a:srgbClr val="FFFFFF"/>
                  </a:solidFill>
                </a:uFill>
                <a:latin typeface="Calibri Light" panose="020F0302020204030204"/>
              </a:rPr>
              <a:t> </a:t>
            </a:r>
            <a:r>
              <a:rPr lang="en-US" sz="2400" spc="-1" dirty="0" smtClean="0">
                <a:solidFill>
                  <a:prstClr val="black"/>
                </a:solidFill>
                <a:uFill>
                  <a:solidFill>
                    <a:srgbClr val="FFFFFF"/>
                  </a:solidFill>
                </a:uFill>
                <a:latin typeface="Calibri Light" panose="020F0302020204030204"/>
              </a:rPr>
              <a:t>an</a:t>
            </a:r>
            <a:r>
              <a:rPr lang="en-US" sz="2400" b="1" spc="-1" dirty="0" smtClean="0">
                <a:solidFill>
                  <a:prstClr val="black"/>
                </a:solidFill>
                <a:uFill>
                  <a:solidFill>
                    <a:srgbClr val="FFFFFF"/>
                  </a:solidFill>
                </a:uFill>
                <a:latin typeface="Calibri Light" panose="020F0302020204030204"/>
              </a:rPr>
              <a:t> </a:t>
            </a:r>
            <a:r>
              <a:rPr lang="en-US" sz="2400" b="1" spc="-1" dirty="0" smtClean="0">
                <a:solidFill>
                  <a:srgbClr val="FF0000"/>
                </a:solidFill>
                <a:uFill>
                  <a:solidFill>
                    <a:srgbClr val="FFFFFF"/>
                  </a:solidFill>
                </a:uFill>
                <a:latin typeface="Calibri Light" panose="020F0302020204030204"/>
              </a:rPr>
              <a:t>item </a:t>
            </a:r>
            <a:r>
              <a:rPr lang="en-US" sz="2400" spc="-1" dirty="0" smtClean="0">
                <a:uFill>
                  <a:solidFill>
                    <a:srgbClr val="FFFFFF"/>
                  </a:solidFill>
                </a:uFill>
                <a:latin typeface="Calibri Light" panose="020F0302020204030204"/>
              </a:rPr>
              <a:t>(by </a:t>
            </a:r>
            <a:r>
              <a:rPr lang="en-US" sz="2400" b="1" spc="-1" dirty="0" smtClean="0">
                <a:solidFill>
                  <a:srgbClr val="00B050"/>
                </a:solidFill>
                <a:uFill>
                  <a:solidFill>
                    <a:srgbClr val="FFFFFF"/>
                  </a:solidFill>
                </a:uFill>
                <a:latin typeface="Calibri Light" panose="020F0302020204030204"/>
              </a:rPr>
              <a:t>name</a:t>
            </a:r>
            <a:r>
              <a:rPr lang="en-US" sz="2400" spc="-1" dirty="0" smtClean="0">
                <a:uFill>
                  <a:solidFill>
                    <a:srgbClr val="FFFFFF"/>
                  </a:solidFill>
                </a:uFill>
                <a:latin typeface="Calibri Light" panose="020F0302020204030204"/>
              </a:rPr>
              <a:t>)</a:t>
            </a:r>
            <a:r>
              <a:rPr lang="en-US" sz="2400" spc="-1" dirty="0" smtClean="0">
                <a:solidFill>
                  <a:prstClr val="black"/>
                </a:solidFill>
                <a:uFill>
                  <a:solidFill>
                    <a:srgbClr val="FFFFFF"/>
                  </a:solidFill>
                </a:uFill>
                <a:latin typeface="Calibri Light" panose="020F0302020204030204"/>
              </a:rPr>
              <a:t> from </a:t>
            </a:r>
            <a:r>
              <a:rPr lang="en-US" sz="2400" b="1" spc="-1" dirty="0" smtClean="0">
                <a:solidFill>
                  <a:srgbClr val="FF0000"/>
                </a:solidFill>
                <a:uFill>
                  <a:solidFill>
                    <a:srgbClr val="FFFFFF"/>
                  </a:solidFill>
                </a:uFill>
                <a:latin typeface="Calibri Light" panose="020F0302020204030204"/>
              </a:rPr>
              <a:t>hand</a:t>
            </a:r>
            <a:r>
              <a:rPr lang="en-US" sz="2400" b="1" spc="-1" dirty="0" smtClean="0">
                <a:solidFill>
                  <a:prstClr val="black"/>
                </a:solidFill>
                <a:uFill>
                  <a:solidFill>
                    <a:srgbClr val="FFFFFF"/>
                  </a:solidFill>
                </a:uFill>
                <a:latin typeface="Calibri Light" panose="020F0302020204030204"/>
              </a:rPr>
              <a:t> </a:t>
            </a:r>
            <a:r>
              <a:rPr lang="en-US" sz="2400" spc="-1" dirty="0" smtClean="0">
                <a:solidFill>
                  <a:prstClr val="black"/>
                </a:solidFill>
                <a:uFill>
                  <a:solidFill>
                    <a:srgbClr val="FFFFFF"/>
                  </a:solidFill>
                </a:uFill>
                <a:latin typeface="Calibri Light" panose="020F0302020204030204"/>
              </a:rPr>
              <a:t>to a </a:t>
            </a:r>
            <a:r>
              <a:rPr lang="en-US" sz="2400" b="1" spc="-1" dirty="0" smtClean="0">
                <a:solidFill>
                  <a:srgbClr val="FF0000"/>
                </a:solidFill>
                <a:uFill>
                  <a:solidFill>
                    <a:srgbClr val="FFFFFF"/>
                  </a:solidFill>
                </a:uFill>
                <a:latin typeface="Calibri Light" panose="020F0302020204030204"/>
              </a:rPr>
              <a:t>box</a:t>
            </a:r>
            <a:endParaRPr lang="en-US" sz="2400" b="1" spc="-1" dirty="0">
              <a:solidFill>
                <a:srgbClr val="FF0000"/>
              </a:solidFill>
              <a:uFill>
                <a:solidFill>
                  <a:srgbClr val="FFFFFF"/>
                </a:solidFill>
              </a:uFill>
              <a:latin typeface="Calibri Light" panose="020F0302020204030204"/>
            </a:endParaRPr>
          </a:p>
          <a:p>
            <a:pPr marL="811080" indent="-255240">
              <a:buClr>
                <a:srgbClr val="4F81BD"/>
              </a:buClr>
              <a:buSzPct val="76000"/>
              <a:buFont typeface="Arial"/>
              <a:buChar char="•"/>
            </a:pPr>
            <a:endParaRPr lang="en-US" sz="2400" b="1" spc="-1" dirty="0">
              <a:solidFill>
                <a:prstClr val="black"/>
              </a:solidFill>
              <a:uFill>
                <a:solidFill>
                  <a:srgbClr val="FFFFFF"/>
                </a:solidFill>
              </a:uFill>
              <a:latin typeface="Calibri Light" panose="020F0302020204030204"/>
            </a:endParaRPr>
          </a:p>
          <a:p>
            <a:pPr marL="811080" indent="-255240">
              <a:buClr>
                <a:srgbClr val="4F81BD"/>
              </a:buClr>
              <a:buSzPct val="76000"/>
              <a:buFont typeface="Arial"/>
              <a:buChar char="•"/>
            </a:pPr>
            <a:r>
              <a:rPr lang="en-US" sz="2400" b="1" spc="-1" dirty="0" smtClean="0">
                <a:solidFill>
                  <a:srgbClr val="0066FF"/>
                </a:solidFill>
                <a:uFill>
                  <a:solidFill>
                    <a:srgbClr val="FFFFFF"/>
                  </a:solidFill>
                </a:uFill>
                <a:latin typeface="Calibri Light" panose="020F0302020204030204"/>
              </a:rPr>
              <a:t>Withdraw </a:t>
            </a:r>
            <a:r>
              <a:rPr lang="en-US" sz="2400" spc="-1" dirty="0" smtClean="0">
                <a:solidFill>
                  <a:prstClr val="black"/>
                </a:solidFill>
                <a:uFill>
                  <a:solidFill>
                    <a:srgbClr val="FFFFFF"/>
                  </a:solidFill>
                </a:uFill>
                <a:latin typeface="Calibri Light" panose="020F0302020204030204"/>
              </a:rPr>
              <a:t>an</a:t>
            </a:r>
            <a:r>
              <a:rPr lang="en-US" sz="2400" b="1" spc="-1" dirty="0" smtClean="0">
                <a:solidFill>
                  <a:prstClr val="black"/>
                </a:solidFill>
                <a:uFill>
                  <a:solidFill>
                    <a:srgbClr val="FFFFFF"/>
                  </a:solidFill>
                </a:uFill>
                <a:latin typeface="Calibri Light" panose="020F0302020204030204"/>
              </a:rPr>
              <a:t> </a:t>
            </a:r>
            <a:r>
              <a:rPr lang="en-US" sz="2400" b="1" spc="-1" dirty="0" smtClean="0">
                <a:solidFill>
                  <a:srgbClr val="FF0000"/>
                </a:solidFill>
                <a:uFill>
                  <a:solidFill>
                    <a:srgbClr val="FFFFFF"/>
                  </a:solidFill>
                </a:uFill>
                <a:latin typeface="Calibri Light" panose="020F0302020204030204"/>
              </a:rPr>
              <a:t>item</a:t>
            </a:r>
            <a:r>
              <a:rPr lang="en-US" sz="2400" b="1" spc="-1" dirty="0" smtClean="0">
                <a:solidFill>
                  <a:prstClr val="black"/>
                </a:solidFill>
                <a:uFill>
                  <a:solidFill>
                    <a:srgbClr val="FFFFFF"/>
                  </a:solidFill>
                </a:uFill>
                <a:latin typeface="Calibri Light" panose="020F0302020204030204"/>
              </a:rPr>
              <a:t> </a:t>
            </a:r>
            <a:r>
              <a:rPr lang="en-US" sz="2400" spc="-1" dirty="0" smtClean="0">
                <a:uFill>
                  <a:solidFill>
                    <a:srgbClr val="FFFFFF"/>
                  </a:solidFill>
                </a:uFill>
                <a:latin typeface="Calibri Light" panose="020F0302020204030204"/>
              </a:rPr>
              <a:t>(by </a:t>
            </a:r>
            <a:r>
              <a:rPr lang="en-US" sz="2400" b="1" spc="-1" dirty="0" smtClean="0">
                <a:solidFill>
                  <a:srgbClr val="00B050"/>
                </a:solidFill>
                <a:uFill>
                  <a:solidFill>
                    <a:srgbClr val="FFFFFF"/>
                  </a:solidFill>
                </a:uFill>
                <a:latin typeface="Calibri Light" panose="020F0302020204030204"/>
              </a:rPr>
              <a:t>name</a:t>
            </a:r>
            <a:r>
              <a:rPr lang="en-US" sz="2400" spc="-1" dirty="0" smtClean="0">
                <a:uFill>
                  <a:solidFill>
                    <a:srgbClr val="FFFFFF"/>
                  </a:solidFill>
                </a:uFill>
                <a:latin typeface="Calibri Light" panose="020F0302020204030204"/>
              </a:rPr>
              <a:t>)</a:t>
            </a:r>
            <a:r>
              <a:rPr lang="en-US" sz="2400" spc="-1" dirty="0">
                <a:solidFill>
                  <a:prstClr val="black"/>
                </a:solidFill>
                <a:uFill>
                  <a:solidFill>
                    <a:srgbClr val="FFFFFF"/>
                  </a:solidFill>
                </a:uFill>
                <a:latin typeface="Calibri Light" panose="020F0302020204030204"/>
              </a:rPr>
              <a:t> </a:t>
            </a:r>
            <a:r>
              <a:rPr lang="en-US" sz="2400" spc="-1" dirty="0" smtClean="0">
                <a:solidFill>
                  <a:prstClr val="black"/>
                </a:solidFill>
                <a:uFill>
                  <a:solidFill>
                    <a:srgbClr val="FFFFFF"/>
                  </a:solidFill>
                </a:uFill>
                <a:latin typeface="Calibri Light" panose="020F0302020204030204"/>
              </a:rPr>
              <a:t>a </a:t>
            </a:r>
            <a:r>
              <a:rPr lang="en-US" sz="2400" b="1" spc="-1" dirty="0" smtClean="0">
                <a:solidFill>
                  <a:srgbClr val="FF0000"/>
                </a:solidFill>
                <a:uFill>
                  <a:solidFill>
                    <a:srgbClr val="FFFFFF"/>
                  </a:solidFill>
                </a:uFill>
                <a:latin typeface="Calibri Light" panose="020F0302020204030204"/>
              </a:rPr>
              <a:t>box</a:t>
            </a:r>
            <a:r>
              <a:rPr lang="en-US" sz="2400" b="1" spc="-1" dirty="0" smtClean="0">
                <a:solidFill>
                  <a:prstClr val="black"/>
                </a:solidFill>
                <a:uFill>
                  <a:solidFill>
                    <a:srgbClr val="FFFFFF"/>
                  </a:solidFill>
                </a:uFill>
                <a:latin typeface="Calibri Light" panose="020F0302020204030204"/>
              </a:rPr>
              <a:t> </a:t>
            </a:r>
            <a:r>
              <a:rPr lang="en-US" sz="2400" spc="-1" dirty="0" smtClean="0">
                <a:solidFill>
                  <a:prstClr val="black"/>
                </a:solidFill>
                <a:uFill>
                  <a:solidFill>
                    <a:srgbClr val="FFFFFF"/>
                  </a:solidFill>
                </a:uFill>
                <a:latin typeface="Calibri Light" panose="020F0302020204030204"/>
              </a:rPr>
              <a:t>to</a:t>
            </a:r>
            <a:r>
              <a:rPr lang="en-US" sz="2400" b="1" spc="-1" dirty="0" smtClean="0">
                <a:solidFill>
                  <a:prstClr val="black"/>
                </a:solidFill>
                <a:uFill>
                  <a:solidFill>
                    <a:srgbClr val="FFFFFF"/>
                  </a:solidFill>
                </a:uFill>
                <a:latin typeface="Calibri Light" panose="020F0302020204030204"/>
              </a:rPr>
              <a:t> </a:t>
            </a:r>
            <a:r>
              <a:rPr lang="en-US" sz="2400" b="1" spc="-1" dirty="0" smtClean="0">
                <a:solidFill>
                  <a:srgbClr val="FF0000"/>
                </a:solidFill>
                <a:uFill>
                  <a:solidFill>
                    <a:srgbClr val="FFFFFF"/>
                  </a:solidFill>
                </a:uFill>
                <a:latin typeface="Calibri Light" panose="020F0302020204030204"/>
              </a:rPr>
              <a:t>hand</a:t>
            </a:r>
            <a:endParaRPr lang="en-US" sz="2400" b="1" spc="-1" dirty="0">
              <a:solidFill>
                <a:srgbClr val="FF0000"/>
              </a:solidFill>
              <a:uFill>
                <a:solidFill>
                  <a:srgbClr val="FFFFFF"/>
                </a:solidFill>
              </a:uFill>
              <a:latin typeface="Calibri Light" panose="020F0302020204030204"/>
            </a:endParaRPr>
          </a:p>
          <a:p>
            <a:pPr marL="811080" indent="-255240">
              <a:buClr>
                <a:srgbClr val="4F81BD"/>
              </a:buClr>
              <a:buSzPct val="76000"/>
              <a:buFont typeface="Arial"/>
              <a:buChar char="•"/>
            </a:pPr>
            <a:endParaRPr lang="en-US" sz="2400" b="1" spc="-1" dirty="0">
              <a:solidFill>
                <a:prstClr val="black"/>
              </a:solidFill>
              <a:uFill>
                <a:solidFill>
                  <a:srgbClr val="FFFFFF"/>
                </a:solidFill>
              </a:uFill>
              <a:latin typeface="Calibri Light" panose="020F0302020204030204"/>
            </a:endParaRPr>
          </a:p>
          <a:p>
            <a:pPr marL="811080" indent="-255240">
              <a:buClr>
                <a:srgbClr val="4F81BD"/>
              </a:buClr>
              <a:buSzPct val="76000"/>
              <a:buFont typeface="Arial"/>
              <a:buChar char="•"/>
            </a:pPr>
            <a:r>
              <a:rPr lang="en-US" sz="2400" b="1" spc="-1" dirty="0" smtClean="0">
                <a:solidFill>
                  <a:srgbClr val="0066FF"/>
                </a:solidFill>
                <a:uFill>
                  <a:solidFill>
                    <a:srgbClr val="FFFFFF"/>
                  </a:solidFill>
                </a:uFill>
                <a:latin typeface="Calibri Light" panose="020F0302020204030204"/>
              </a:rPr>
              <a:t>Locate </a:t>
            </a:r>
            <a:r>
              <a:rPr lang="en-US" sz="2400" spc="-1" dirty="0" smtClean="0">
                <a:uFill>
                  <a:solidFill>
                    <a:srgbClr val="FFFFFF"/>
                  </a:solidFill>
                </a:uFill>
                <a:latin typeface="Calibri Light" panose="020F0302020204030204"/>
              </a:rPr>
              <a:t>an </a:t>
            </a:r>
            <a:r>
              <a:rPr lang="en-US" sz="2400" b="1" spc="-1" dirty="0" smtClean="0">
                <a:solidFill>
                  <a:srgbClr val="FF0000"/>
                </a:solidFill>
                <a:uFill>
                  <a:solidFill>
                    <a:srgbClr val="FFFFFF"/>
                  </a:solidFill>
                </a:uFill>
                <a:latin typeface="Calibri Light" panose="020F0302020204030204"/>
              </a:rPr>
              <a:t>item</a:t>
            </a:r>
            <a:r>
              <a:rPr lang="en-US" sz="2400" b="1" spc="-1" dirty="0" smtClean="0">
                <a:solidFill>
                  <a:srgbClr val="0066FF"/>
                </a:solidFill>
                <a:uFill>
                  <a:solidFill>
                    <a:srgbClr val="FFFFFF"/>
                  </a:solidFill>
                </a:uFill>
                <a:latin typeface="Calibri Light" panose="020F0302020204030204"/>
              </a:rPr>
              <a:t> </a:t>
            </a:r>
            <a:r>
              <a:rPr lang="en-US" sz="2400" spc="-1" dirty="0" smtClean="0">
                <a:uFill>
                  <a:solidFill>
                    <a:srgbClr val="FFFFFF"/>
                  </a:solidFill>
                </a:uFill>
                <a:latin typeface="Calibri Light" panose="020F0302020204030204"/>
              </a:rPr>
              <a:t>(by </a:t>
            </a:r>
            <a:r>
              <a:rPr lang="en-US" sz="2400" b="1" spc="-1" dirty="0" smtClean="0">
                <a:solidFill>
                  <a:srgbClr val="00B050"/>
                </a:solidFill>
                <a:uFill>
                  <a:solidFill>
                    <a:srgbClr val="FFFFFF"/>
                  </a:solidFill>
                </a:uFill>
                <a:latin typeface="Calibri Light" panose="020F0302020204030204"/>
              </a:rPr>
              <a:t>name</a:t>
            </a:r>
            <a:r>
              <a:rPr lang="en-US" sz="2400" spc="-1" dirty="0" smtClean="0">
                <a:uFill>
                  <a:solidFill>
                    <a:srgbClr val="FFFFFF"/>
                  </a:solidFill>
                </a:uFill>
                <a:latin typeface="Calibri Light" panose="020F0302020204030204"/>
              </a:rPr>
              <a:t>)</a:t>
            </a:r>
            <a:r>
              <a:rPr lang="en-US" sz="2400" b="1" spc="-1" dirty="0">
                <a:solidFill>
                  <a:prstClr val="black"/>
                </a:solidFill>
                <a:uFill>
                  <a:solidFill>
                    <a:srgbClr val="FFFFFF"/>
                  </a:solidFill>
                </a:uFill>
                <a:latin typeface="Calibri Light" panose="020F0302020204030204"/>
              </a:rPr>
              <a:t> </a:t>
            </a:r>
          </a:p>
          <a:p>
            <a:pPr marL="1268280" lvl="1" indent="-255240">
              <a:buClr>
                <a:srgbClr val="4F81BD"/>
              </a:buClr>
              <a:buSzPct val="76000"/>
              <a:buFont typeface="Arial"/>
              <a:buChar char="•"/>
            </a:pPr>
            <a:r>
              <a:rPr lang="en-US" sz="2400" spc="-1" dirty="0" smtClean="0">
                <a:solidFill>
                  <a:prstClr val="black"/>
                </a:solidFill>
                <a:uFill>
                  <a:solidFill>
                    <a:srgbClr val="FFFFFF"/>
                  </a:solidFill>
                </a:uFill>
                <a:latin typeface="Calibri Light" panose="020F0302020204030204"/>
              </a:rPr>
              <a:t>In </a:t>
            </a:r>
            <a:r>
              <a:rPr lang="en-US" sz="2400" b="1" spc="-1" dirty="0" smtClean="0">
                <a:solidFill>
                  <a:srgbClr val="FF0000"/>
                </a:solidFill>
                <a:uFill>
                  <a:solidFill>
                    <a:srgbClr val="FFFFFF"/>
                  </a:solidFill>
                </a:uFill>
                <a:latin typeface="Calibri Light" panose="020F0302020204030204"/>
              </a:rPr>
              <a:t>hand</a:t>
            </a:r>
            <a:r>
              <a:rPr lang="en-US" sz="2400" b="1" spc="-1" dirty="0" smtClean="0">
                <a:solidFill>
                  <a:prstClr val="black"/>
                </a:solidFill>
                <a:uFill>
                  <a:solidFill>
                    <a:srgbClr val="FFFFFF"/>
                  </a:solidFill>
                </a:uFill>
                <a:latin typeface="Calibri Light" panose="020F0302020204030204"/>
              </a:rPr>
              <a:t> </a:t>
            </a:r>
            <a:r>
              <a:rPr lang="en-US" sz="2400" spc="-1" dirty="0" smtClean="0">
                <a:solidFill>
                  <a:prstClr val="black"/>
                </a:solidFill>
                <a:uFill>
                  <a:solidFill>
                    <a:srgbClr val="FFFFFF"/>
                  </a:solidFill>
                </a:uFill>
                <a:latin typeface="Calibri Light" panose="020F0302020204030204"/>
              </a:rPr>
              <a:t>or in </a:t>
            </a:r>
            <a:r>
              <a:rPr lang="en-US" sz="2400" b="1" spc="-1" dirty="0" smtClean="0">
                <a:solidFill>
                  <a:srgbClr val="FF0000"/>
                </a:solidFill>
                <a:uFill>
                  <a:solidFill>
                    <a:srgbClr val="FFFFFF"/>
                  </a:solidFill>
                </a:uFill>
                <a:latin typeface="Calibri Light" panose="020F0302020204030204"/>
              </a:rPr>
              <a:t>box[</a:t>
            </a:r>
            <a:r>
              <a:rPr lang="en-US" sz="2400" b="1" spc="-1" dirty="0" err="1" smtClean="0">
                <a:solidFill>
                  <a:srgbClr val="FF0000"/>
                </a:solidFill>
                <a:uFill>
                  <a:solidFill>
                    <a:srgbClr val="FFFFFF"/>
                  </a:solidFill>
                </a:uFill>
                <a:latin typeface="Calibri Light" panose="020F0302020204030204"/>
              </a:rPr>
              <a:t>i</a:t>
            </a:r>
            <a:r>
              <a:rPr lang="en-US" sz="2400" b="1" spc="-1" dirty="0" smtClean="0">
                <a:solidFill>
                  <a:srgbClr val="FF0000"/>
                </a:solidFill>
                <a:uFill>
                  <a:solidFill>
                    <a:srgbClr val="FFFFFF"/>
                  </a:solidFill>
                </a:uFill>
                <a:latin typeface="Calibri Light" panose="020F0302020204030204"/>
              </a:rPr>
              <a:t>]</a:t>
            </a:r>
            <a:endParaRPr lang="en-US" sz="2400" b="1" spc="-1" dirty="0">
              <a:solidFill>
                <a:srgbClr val="FF0000"/>
              </a:solidFill>
              <a:uFill>
                <a:solidFill>
                  <a:srgbClr val="FFFFFF"/>
                </a:solidFill>
              </a:uFill>
              <a:latin typeface="Calibri Light" panose="020F0302020204030204"/>
            </a:endParaRPr>
          </a:p>
          <a:p>
            <a:pPr marL="811080" indent="-255240">
              <a:buClr>
                <a:srgbClr val="4F81BD"/>
              </a:buClr>
              <a:buSzPct val="76000"/>
              <a:buFont typeface="Arial"/>
              <a:buChar char="•"/>
            </a:pPr>
            <a:endParaRPr lang="en-US" sz="2800" b="1" spc="-1" dirty="0" smtClean="0">
              <a:solidFill>
                <a:srgbClr val="0066FF"/>
              </a:solidFill>
              <a:uFill>
                <a:solidFill>
                  <a:srgbClr val="FFFFFF"/>
                </a:solidFill>
              </a:uFill>
              <a:latin typeface="Calibri Light" panose="020F0302020204030204"/>
            </a:endParaRPr>
          </a:p>
          <a:p>
            <a:pPr marL="811080" indent="-255240">
              <a:buClr>
                <a:srgbClr val="4F81BD"/>
              </a:buClr>
              <a:buSzPct val="76000"/>
              <a:buFont typeface="Arial"/>
              <a:buChar char="•"/>
            </a:pPr>
            <a:r>
              <a:rPr lang="en-US" sz="2400" b="1" spc="-1" dirty="0" smtClean="0">
                <a:solidFill>
                  <a:srgbClr val="0066FF"/>
                </a:solidFill>
                <a:uFill>
                  <a:solidFill>
                    <a:srgbClr val="FFFFFF"/>
                  </a:solidFill>
                </a:uFill>
                <a:latin typeface="Calibri Light" panose="020F0302020204030204"/>
              </a:rPr>
              <a:t>Find</a:t>
            </a:r>
            <a:r>
              <a:rPr lang="en-US" sz="2400" b="1" spc="-1" dirty="0" smtClean="0">
                <a:solidFill>
                  <a:prstClr val="black"/>
                </a:solidFill>
                <a:uFill>
                  <a:solidFill>
                    <a:srgbClr val="FFFFFF"/>
                  </a:solidFill>
                </a:uFill>
                <a:latin typeface="Calibri Light" panose="020F0302020204030204"/>
              </a:rPr>
              <a:t> </a:t>
            </a:r>
            <a:r>
              <a:rPr lang="en-US" sz="2400" spc="-1" dirty="0">
                <a:solidFill>
                  <a:prstClr val="black"/>
                </a:solidFill>
                <a:uFill>
                  <a:solidFill>
                    <a:srgbClr val="FFFFFF"/>
                  </a:solidFill>
                </a:uFill>
                <a:latin typeface="Calibri Light" panose="020F0302020204030204"/>
              </a:rPr>
              <a:t>the</a:t>
            </a:r>
            <a:r>
              <a:rPr lang="en-US" sz="2400" b="1" spc="-1" dirty="0">
                <a:solidFill>
                  <a:prstClr val="black"/>
                </a:solidFill>
                <a:uFill>
                  <a:solidFill>
                    <a:srgbClr val="FFFFFF"/>
                  </a:solidFill>
                </a:uFill>
                <a:latin typeface="Calibri Light" panose="020F0302020204030204"/>
              </a:rPr>
              <a:t> </a:t>
            </a:r>
            <a:r>
              <a:rPr lang="en-US" sz="2400" b="1" spc="-1" dirty="0" smtClean="0">
                <a:solidFill>
                  <a:srgbClr val="FF0000"/>
                </a:solidFill>
                <a:uFill>
                  <a:solidFill>
                    <a:srgbClr val="FFFFFF"/>
                  </a:solidFill>
                </a:uFill>
                <a:latin typeface="Calibri Light" panose="020F0302020204030204"/>
              </a:rPr>
              <a:t>item </a:t>
            </a:r>
            <a:r>
              <a:rPr lang="en-US" sz="2400" spc="-1" dirty="0" smtClean="0">
                <a:uFill>
                  <a:solidFill>
                    <a:srgbClr val="FFFFFF"/>
                  </a:solidFill>
                </a:uFill>
                <a:latin typeface="Calibri Light" panose="020F0302020204030204"/>
              </a:rPr>
              <a:t>(by </a:t>
            </a:r>
            <a:r>
              <a:rPr lang="en-US" sz="2400" b="1" spc="-1" dirty="0" smtClean="0">
                <a:solidFill>
                  <a:srgbClr val="00B050"/>
                </a:solidFill>
                <a:uFill>
                  <a:solidFill>
                    <a:srgbClr val="FFFFFF"/>
                  </a:solidFill>
                </a:uFill>
                <a:latin typeface="Calibri Light" panose="020F0302020204030204"/>
              </a:rPr>
              <a:t>name</a:t>
            </a:r>
            <a:r>
              <a:rPr lang="en-US" sz="2400" spc="-1" dirty="0" smtClean="0">
                <a:uFill>
                  <a:solidFill>
                    <a:srgbClr val="FFFFFF"/>
                  </a:solidFill>
                </a:uFill>
                <a:latin typeface="Calibri Light" panose="020F0302020204030204"/>
              </a:rPr>
              <a:t>)</a:t>
            </a:r>
            <a:r>
              <a:rPr lang="en-US" sz="2400" spc="-1" dirty="0" smtClean="0">
                <a:solidFill>
                  <a:prstClr val="black"/>
                </a:solidFill>
                <a:uFill>
                  <a:solidFill>
                    <a:srgbClr val="FFFFFF"/>
                  </a:solidFill>
                </a:uFill>
                <a:latin typeface="Calibri Light" panose="020F0302020204030204"/>
              </a:rPr>
              <a:t> with </a:t>
            </a:r>
            <a:r>
              <a:rPr lang="en-US" sz="2400" spc="-1" dirty="0">
                <a:solidFill>
                  <a:prstClr val="black"/>
                </a:solidFill>
                <a:uFill>
                  <a:solidFill>
                    <a:srgbClr val="FFFFFF"/>
                  </a:solidFill>
                </a:uFill>
                <a:latin typeface="Calibri Light" panose="020F0302020204030204"/>
              </a:rPr>
              <a:t>the </a:t>
            </a:r>
            <a:r>
              <a:rPr lang="en-US" sz="2400" b="1" spc="-1" dirty="0" smtClean="0">
                <a:uFill>
                  <a:solidFill>
                    <a:srgbClr val="FFFFFF"/>
                  </a:solidFill>
                </a:uFill>
                <a:latin typeface="Calibri Light" panose="020F0302020204030204"/>
              </a:rPr>
              <a:t>greatest</a:t>
            </a:r>
            <a:r>
              <a:rPr lang="en-US" sz="2400" spc="-1" dirty="0" smtClean="0">
                <a:solidFill>
                  <a:srgbClr val="00B050"/>
                </a:solidFill>
                <a:uFill>
                  <a:solidFill>
                    <a:srgbClr val="FFFFFF"/>
                  </a:solidFill>
                </a:uFill>
                <a:latin typeface="Calibri Light" panose="020F0302020204030204"/>
              </a:rPr>
              <a:t> </a:t>
            </a:r>
            <a:r>
              <a:rPr lang="en-US" sz="2400" b="1" spc="-1" dirty="0" smtClean="0">
                <a:solidFill>
                  <a:srgbClr val="00B050"/>
                </a:solidFill>
                <a:uFill>
                  <a:solidFill>
                    <a:srgbClr val="FFFFFF"/>
                  </a:solidFill>
                </a:uFill>
                <a:latin typeface="Calibri Light" panose="020F0302020204030204"/>
              </a:rPr>
              <a:t>value</a:t>
            </a:r>
            <a:endParaRPr b="1" dirty="0">
              <a:solidFill>
                <a:srgbClr val="00B050"/>
              </a:solidFill>
              <a:latin typeface="Calibri Light" panose="020F0302020204030204"/>
            </a:endParaRPr>
          </a:p>
        </p:txBody>
      </p:sp>
      <p:sp>
        <p:nvSpPr>
          <p:cNvPr id="6" name="CustomShape 2"/>
          <p:cNvSpPr/>
          <p:nvPr/>
        </p:nvSpPr>
        <p:spPr>
          <a:xfrm>
            <a:off x="2547083" y="6327189"/>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smtClean="0">
                <a:solidFill>
                  <a:prstClr val="white"/>
                </a:solidFill>
                <a:uFill>
                  <a:solidFill>
                    <a:srgbClr val="FFFFFF"/>
                  </a:solidFill>
                </a:uFill>
                <a:latin typeface="Calibri Light" panose="020F0302020204030204"/>
              </a:rPr>
              <a:t>Storage</a:t>
            </a:r>
          </a:p>
        </p:txBody>
      </p:sp>
      <p:sp>
        <p:nvSpPr>
          <p:cNvPr id="2" name="Slide Number Placeholder 1"/>
          <p:cNvSpPr>
            <a:spLocks noGrp="1"/>
          </p:cNvSpPr>
          <p:nvPr>
            <p:ph type="sldNum" sz="quarter" idx="12"/>
          </p:nvPr>
        </p:nvSpPr>
        <p:spPr/>
        <p:txBody>
          <a:bodyPr/>
          <a:lstStyle/>
          <a:p>
            <a:fld id="{835E20A1-CA8B-C44B-AF3A-EA9FF10691F4}" type="slidenum">
              <a:rPr lang="en-US" smtClean="0"/>
              <a:pPr/>
              <a:t>33</a:t>
            </a:fld>
            <a:endParaRPr lang="en-US"/>
          </a:p>
        </p:txBody>
      </p:sp>
    </p:spTree>
    <p:extLst>
      <p:ext uri="{BB962C8B-B14F-4D97-AF65-F5344CB8AC3E}">
        <p14:creationId xmlns:p14="http://schemas.microsoft.com/office/powerpoint/2010/main" val="332025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Effect transition="in" filter="fade">
                                      <p:cBhvr>
                                        <p:cTn id="37" dur="500"/>
                                        <p:tgtEl>
                                          <p:spTgt spid="5">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2" end="12"/>
                                            </p:txEl>
                                          </p:spTgt>
                                        </p:tgtEl>
                                        <p:attrNameLst>
                                          <p:attrName>style.visibility</p:attrName>
                                        </p:attrNameLst>
                                      </p:cBhvr>
                                      <p:to>
                                        <p:strVal val="visible"/>
                                      </p:to>
                                    </p:set>
                                    <p:animEffect transition="in" filter="fade">
                                      <p:cBhvr>
                                        <p:cTn id="42" dur="500"/>
                                        <p:tgtEl>
                                          <p:spTgt spid="5">
                                            <p:txEl>
                                              <p:pRg st="12" end="1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3" end="13"/>
                                            </p:txEl>
                                          </p:spTgt>
                                        </p:tgtEl>
                                        <p:attrNameLst>
                                          <p:attrName>style.visibility</p:attrName>
                                        </p:attrNameLst>
                                      </p:cBhvr>
                                      <p:to>
                                        <p:strVal val="visible"/>
                                      </p:to>
                                    </p:set>
                                    <p:animEffect transition="in" filter="fade">
                                      <p:cBhvr>
                                        <p:cTn id="47" dur="500"/>
                                        <p:tgtEl>
                                          <p:spTgt spid="5">
                                            <p:txEl>
                                              <p:pRg st="13" end="1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5" end="15"/>
                                            </p:txEl>
                                          </p:spTgt>
                                        </p:tgtEl>
                                        <p:attrNameLst>
                                          <p:attrName>style.visibility</p:attrName>
                                        </p:attrNameLst>
                                      </p:cBhvr>
                                      <p:to>
                                        <p:strVal val="visible"/>
                                      </p:to>
                                    </p:set>
                                    <p:animEffect transition="in" filter="fade">
                                      <p:cBhvr>
                                        <p:cTn id="52"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11369" y="1493949"/>
            <a:ext cx="7134896" cy="467135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10" name="Rectangle 9"/>
          <p:cNvSpPr/>
          <p:nvPr/>
        </p:nvSpPr>
        <p:spPr>
          <a:xfrm>
            <a:off x="810176" y="1043189"/>
            <a:ext cx="3113751" cy="4636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Inventory  </a:t>
            </a:r>
            <a:r>
              <a:rPr lang="en-US" sz="2400" dirty="0">
                <a:solidFill>
                  <a:prstClr val="white"/>
                </a:solidFill>
              </a:rPr>
              <a:t>Manager</a:t>
            </a:r>
          </a:p>
        </p:txBody>
      </p:sp>
      <p:sp>
        <p:nvSpPr>
          <p:cNvPr id="19" name="Rectangle 18"/>
          <p:cNvSpPr/>
          <p:nvPr/>
        </p:nvSpPr>
        <p:spPr>
          <a:xfrm>
            <a:off x="2267744" y="1819034"/>
            <a:ext cx="4030535" cy="75552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prstClr val="black"/>
              </a:solidFill>
            </a:endParaRPr>
          </a:p>
        </p:txBody>
      </p:sp>
      <p:sp>
        <p:nvSpPr>
          <p:cNvPr id="24" name="TextBox 23"/>
          <p:cNvSpPr txBox="1"/>
          <p:nvPr/>
        </p:nvSpPr>
        <p:spPr>
          <a:xfrm>
            <a:off x="2332867" y="1867297"/>
            <a:ext cx="1014997" cy="646331"/>
          </a:xfrm>
          <a:prstGeom prst="rect">
            <a:avLst/>
          </a:prstGeom>
          <a:noFill/>
          <a:ln>
            <a:solidFill>
              <a:schemeClr val="tx1"/>
            </a:solidFill>
          </a:ln>
        </p:spPr>
        <p:txBody>
          <a:bodyPr wrap="square" rtlCol="0">
            <a:spAutoFit/>
          </a:bodyPr>
          <a:lstStyle/>
          <a:p>
            <a:r>
              <a:rPr lang="en-US" altLang="zh-CN" b="1" dirty="0" smtClean="0">
                <a:solidFill>
                  <a:prstClr val="black"/>
                </a:solidFill>
                <a:latin typeface="Calibri Light" panose="020F0302020204030204"/>
              </a:rPr>
              <a:t>Item A1</a:t>
            </a:r>
            <a:endParaRPr lang="en-US" altLang="zh-CN" sz="1400" b="1" dirty="0" smtClean="0">
              <a:solidFill>
                <a:prstClr val="black"/>
              </a:solidFill>
              <a:latin typeface="Calibri Light" panose="020F0302020204030204"/>
            </a:endParaRPr>
          </a:p>
          <a:p>
            <a:r>
              <a:rPr lang="en-US" b="1" dirty="0" smtClean="0">
                <a:solidFill>
                  <a:prstClr val="black"/>
                </a:solidFill>
                <a:latin typeface="Calibri Light" panose="020F0302020204030204"/>
              </a:rPr>
              <a:t>Value x1</a:t>
            </a:r>
            <a:endParaRPr lang="en-US" b="1" dirty="0">
              <a:solidFill>
                <a:prstClr val="black"/>
              </a:solidFill>
              <a:latin typeface="Calibri Light" panose="020F0302020204030204"/>
            </a:endParaRPr>
          </a:p>
        </p:txBody>
      </p:sp>
      <p:sp>
        <p:nvSpPr>
          <p:cNvPr id="28" name="CustomShape 2"/>
          <p:cNvSpPr/>
          <p:nvPr/>
        </p:nvSpPr>
        <p:spPr>
          <a:xfrm>
            <a:off x="2547083" y="6327189"/>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altLang="zh-CN" sz="3200" spc="-1" dirty="0" smtClean="0">
                <a:solidFill>
                  <a:prstClr val="white"/>
                </a:solidFill>
                <a:uFill>
                  <a:solidFill>
                    <a:srgbClr val="FFFFFF"/>
                  </a:solidFill>
                </a:uFill>
                <a:latin typeface="Calibri Light" panose="020F0302020204030204"/>
              </a:rPr>
              <a:t>Storage</a:t>
            </a:r>
            <a:endParaRPr sz="1400" dirty="0">
              <a:solidFill>
                <a:prstClr val="white"/>
              </a:solidFill>
              <a:latin typeface="Calibri Light" panose="020F0302020204030204"/>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34</a:t>
            </a:fld>
            <a:endParaRPr lang="en-US"/>
          </a:p>
        </p:txBody>
      </p:sp>
      <p:pic>
        <p:nvPicPr>
          <p:cNvPr id="1026" name="Picture 2" descr="C:\Users\A0095622\AppData\Local\Microsoft\Windows\Temporary Internet Files\Content.IE5\0K9N6HXM\Hand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50440" y="1726622"/>
            <a:ext cx="1317304" cy="9879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0095622\AppData\Local\Microsoft\Windows\Temporary Internet Files\Content.IE5\GWF2K61C\Kliponius-Cardboard-box-packag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0903" y="2991669"/>
            <a:ext cx="1102434" cy="115741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C:\Users\A0095622\AppData\Local\Microsoft\Windows\Temporary Internet Files\Content.IE5\GWF2K61C\Kliponius-Cardboard-box-packag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0903" y="4416801"/>
            <a:ext cx="1102434" cy="115741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522120" y="3397454"/>
            <a:ext cx="391454" cy="338554"/>
          </a:xfrm>
          <a:prstGeom prst="rect">
            <a:avLst/>
          </a:prstGeom>
          <a:noFill/>
        </p:spPr>
        <p:txBody>
          <a:bodyPr wrap="none" rtlCol="0">
            <a:spAutoFit/>
          </a:bodyPr>
          <a:lstStyle/>
          <a:p>
            <a:r>
              <a:rPr lang="en-US" sz="1600" b="1" dirty="0" smtClean="0">
                <a:solidFill>
                  <a:prstClr val="black"/>
                </a:solidFill>
                <a:latin typeface="Calibri Light" panose="020F0302020204030204"/>
              </a:rPr>
              <a:t>#1</a:t>
            </a:r>
            <a:endParaRPr lang="en-US" sz="1200" b="1" dirty="0">
              <a:solidFill>
                <a:prstClr val="black"/>
              </a:solidFill>
              <a:latin typeface="Calibri Light" panose="020F0302020204030204"/>
            </a:endParaRPr>
          </a:p>
        </p:txBody>
      </p:sp>
      <p:sp>
        <p:nvSpPr>
          <p:cNvPr id="35" name="TextBox 34"/>
          <p:cNvSpPr txBox="1"/>
          <p:nvPr/>
        </p:nvSpPr>
        <p:spPr>
          <a:xfrm>
            <a:off x="1152788" y="5661248"/>
            <a:ext cx="738664" cy="504056"/>
          </a:xfrm>
          <a:prstGeom prst="rect">
            <a:avLst/>
          </a:prstGeom>
          <a:noFill/>
        </p:spPr>
        <p:txBody>
          <a:bodyPr vert="eaVert" wrap="square" rtlCol="0">
            <a:spAutoFit/>
          </a:bodyPr>
          <a:lstStyle/>
          <a:p>
            <a:r>
              <a:rPr lang="en-US" altLang="zh-CN" sz="3600" b="1" dirty="0" smtClean="0">
                <a:solidFill>
                  <a:prstClr val="black"/>
                </a:solidFill>
                <a:latin typeface="Calibri Light" panose="020F0302020204030204"/>
              </a:rPr>
              <a:t>…</a:t>
            </a:r>
            <a:endParaRPr lang="en-US" sz="2800" b="1" dirty="0">
              <a:solidFill>
                <a:prstClr val="black"/>
              </a:solidFill>
              <a:latin typeface="Calibri Light" panose="020F0302020204030204"/>
            </a:endParaRPr>
          </a:p>
        </p:txBody>
      </p:sp>
      <p:sp>
        <p:nvSpPr>
          <p:cNvPr id="36" name="TextBox 35"/>
          <p:cNvSpPr txBox="1"/>
          <p:nvPr/>
        </p:nvSpPr>
        <p:spPr>
          <a:xfrm>
            <a:off x="1499998" y="4826229"/>
            <a:ext cx="391454" cy="338554"/>
          </a:xfrm>
          <a:prstGeom prst="rect">
            <a:avLst/>
          </a:prstGeom>
          <a:noFill/>
        </p:spPr>
        <p:txBody>
          <a:bodyPr wrap="none" rtlCol="0">
            <a:spAutoFit/>
          </a:bodyPr>
          <a:lstStyle/>
          <a:p>
            <a:r>
              <a:rPr lang="en-US" sz="1600" b="1" dirty="0" smtClean="0">
                <a:solidFill>
                  <a:prstClr val="black"/>
                </a:solidFill>
                <a:latin typeface="Calibri Light" panose="020F0302020204030204"/>
              </a:rPr>
              <a:t>#2</a:t>
            </a:r>
            <a:endParaRPr lang="en-US" sz="1200" b="1" dirty="0">
              <a:solidFill>
                <a:prstClr val="black"/>
              </a:solidFill>
              <a:latin typeface="Calibri Light" panose="020F0302020204030204"/>
            </a:endParaRPr>
          </a:p>
        </p:txBody>
      </p:sp>
      <p:sp>
        <p:nvSpPr>
          <p:cNvPr id="37" name="TextBox 36"/>
          <p:cNvSpPr txBox="1"/>
          <p:nvPr/>
        </p:nvSpPr>
        <p:spPr>
          <a:xfrm>
            <a:off x="3416428" y="1873628"/>
            <a:ext cx="1014997" cy="646331"/>
          </a:xfrm>
          <a:prstGeom prst="rect">
            <a:avLst/>
          </a:prstGeom>
          <a:noFill/>
          <a:ln>
            <a:solidFill>
              <a:schemeClr val="tx1"/>
            </a:solidFill>
          </a:ln>
        </p:spPr>
        <p:txBody>
          <a:bodyPr wrap="square" rtlCol="0">
            <a:spAutoFit/>
          </a:bodyPr>
          <a:lstStyle>
            <a:defPPr>
              <a:defRPr lang="en-US"/>
            </a:defPPr>
            <a:lvl1pPr>
              <a:defRPr b="1">
                <a:solidFill>
                  <a:prstClr val="black"/>
                </a:solidFill>
                <a:latin typeface="Calibri Light" panose="020F0302020204030204"/>
              </a:defRPr>
            </a:lvl1pPr>
          </a:lstStyle>
          <a:p>
            <a:r>
              <a:rPr lang="en-US" altLang="zh-CN" dirty="0"/>
              <a:t>Item A2</a:t>
            </a:r>
          </a:p>
          <a:p>
            <a:r>
              <a:rPr lang="en-US" dirty="0"/>
              <a:t>Value x2</a:t>
            </a:r>
          </a:p>
        </p:txBody>
      </p:sp>
      <p:sp>
        <p:nvSpPr>
          <p:cNvPr id="38" name="TextBox 37"/>
          <p:cNvSpPr txBox="1"/>
          <p:nvPr/>
        </p:nvSpPr>
        <p:spPr>
          <a:xfrm>
            <a:off x="4493107" y="1873628"/>
            <a:ext cx="1014997" cy="646331"/>
          </a:xfrm>
          <a:prstGeom prst="rect">
            <a:avLst/>
          </a:prstGeom>
          <a:noFill/>
          <a:ln>
            <a:solidFill>
              <a:schemeClr val="tx1"/>
            </a:solidFill>
          </a:ln>
        </p:spPr>
        <p:txBody>
          <a:bodyPr wrap="square" rtlCol="0">
            <a:spAutoFit/>
          </a:bodyPr>
          <a:lstStyle>
            <a:defPPr>
              <a:defRPr lang="en-US"/>
            </a:defPPr>
            <a:lvl1pPr>
              <a:defRPr b="1">
                <a:solidFill>
                  <a:prstClr val="black"/>
                </a:solidFill>
                <a:latin typeface="Calibri Light" panose="020F0302020204030204"/>
              </a:defRPr>
            </a:lvl1pPr>
          </a:lstStyle>
          <a:p>
            <a:r>
              <a:rPr lang="en-US" altLang="zh-CN" dirty="0"/>
              <a:t>Item A3</a:t>
            </a:r>
          </a:p>
          <a:p>
            <a:r>
              <a:rPr lang="en-US" dirty="0"/>
              <a:t>Value x3</a:t>
            </a:r>
          </a:p>
        </p:txBody>
      </p:sp>
      <p:sp>
        <p:nvSpPr>
          <p:cNvPr id="39" name="TextBox 38"/>
          <p:cNvSpPr txBox="1"/>
          <p:nvPr/>
        </p:nvSpPr>
        <p:spPr>
          <a:xfrm>
            <a:off x="5585096" y="1816256"/>
            <a:ext cx="738664" cy="646331"/>
          </a:xfrm>
          <a:prstGeom prst="rect">
            <a:avLst/>
          </a:prstGeom>
          <a:noFill/>
        </p:spPr>
        <p:txBody>
          <a:bodyPr vert="horz" wrap="square" rtlCol="0">
            <a:spAutoFit/>
          </a:bodyPr>
          <a:lstStyle/>
          <a:p>
            <a:r>
              <a:rPr lang="en-US" altLang="zh-CN" sz="3600" b="1" dirty="0" smtClean="0">
                <a:solidFill>
                  <a:prstClr val="black"/>
                </a:solidFill>
                <a:latin typeface="Calibri Light" panose="020F0302020204030204"/>
              </a:rPr>
              <a:t>…</a:t>
            </a:r>
            <a:endParaRPr lang="en-US" sz="2800" b="1" dirty="0">
              <a:solidFill>
                <a:prstClr val="black"/>
              </a:solidFill>
              <a:latin typeface="Calibri Light" panose="020F0302020204030204"/>
            </a:endParaRPr>
          </a:p>
        </p:txBody>
      </p:sp>
      <p:sp>
        <p:nvSpPr>
          <p:cNvPr id="40" name="Rectangle 39"/>
          <p:cNvSpPr/>
          <p:nvPr/>
        </p:nvSpPr>
        <p:spPr>
          <a:xfrm>
            <a:off x="2267744" y="3111903"/>
            <a:ext cx="5400599" cy="75552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prstClr val="black"/>
              </a:solidFill>
            </a:endParaRPr>
          </a:p>
        </p:txBody>
      </p:sp>
      <p:sp>
        <p:nvSpPr>
          <p:cNvPr id="41" name="TextBox 40"/>
          <p:cNvSpPr txBox="1"/>
          <p:nvPr/>
        </p:nvSpPr>
        <p:spPr>
          <a:xfrm>
            <a:off x="2332867" y="3160166"/>
            <a:ext cx="1014997" cy="646331"/>
          </a:xfrm>
          <a:prstGeom prst="rect">
            <a:avLst/>
          </a:prstGeom>
          <a:noFill/>
          <a:ln>
            <a:solidFill>
              <a:schemeClr val="tx1"/>
            </a:solidFill>
          </a:ln>
        </p:spPr>
        <p:txBody>
          <a:bodyPr wrap="square" rtlCol="0">
            <a:spAutoFit/>
          </a:bodyPr>
          <a:lstStyle>
            <a:defPPr>
              <a:defRPr lang="en-US"/>
            </a:defPPr>
            <a:lvl1pPr>
              <a:defRPr b="1">
                <a:solidFill>
                  <a:prstClr val="black"/>
                </a:solidFill>
                <a:latin typeface="Calibri Light" panose="020F0302020204030204"/>
              </a:defRPr>
            </a:lvl1pPr>
          </a:lstStyle>
          <a:p>
            <a:r>
              <a:rPr lang="en-US" altLang="zh-CN" dirty="0"/>
              <a:t>Item A4</a:t>
            </a:r>
          </a:p>
          <a:p>
            <a:r>
              <a:rPr lang="en-US" dirty="0"/>
              <a:t>Value x4</a:t>
            </a:r>
          </a:p>
        </p:txBody>
      </p:sp>
      <p:sp>
        <p:nvSpPr>
          <p:cNvPr id="42" name="TextBox 41"/>
          <p:cNvSpPr txBox="1"/>
          <p:nvPr/>
        </p:nvSpPr>
        <p:spPr>
          <a:xfrm>
            <a:off x="3416428" y="3166497"/>
            <a:ext cx="1014997" cy="646331"/>
          </a:xfrm>
          <a:prstGeom prst="rect">
            <a:avLst/>
          </a:prstGeom>
          <a:noFill/>
          <a:ln>
            <a:solidFill>
              <a:schemeClr val="tx1"/>
            </a:solidFill>
          </a:ln>
        </p:spPr>
        <p:txBody>
          <a:bodyPr wrap="square" rtlCol="0">
            <a:spAutoFit/>
          </a:bodyPr>
          <a:lstStyle>
            <a:defPPr>
              <a:defRPr lang="en-US"/>
            </a:defPPr>
            <a:lvl1pPr>
              <a:defRPr b="1">
                <a:solidFill>
                  <a:prstClr val="black"/>
                </a:solidFill>
                <a:latin typeface="Calibri Light" panose="020F0302020204030204"/>
              </a:defRPr>
            </a:lvl1pPr>
          </a:lstStyle>
          <a:p>
            <a:r>
              <a:rPr lang="en-US" altLang="zh-CN" dirty="0"/>
              <a:t>Item A5</a:t>
            </a:r>
          </a:p>
          <a:p>
            <a:r>
              <a:rPr lang="en-US" dirty="0"/>
              <a:t>Value x5</a:t>
            </a:r>
          </a:p>
        </p:txBody>
      </p:sp>
      <p:sp>
        <p:nvSpPr>
          <p:cNvPr id="43" name="TextBox 42"/>
          <p:cNvSpPr txBox="1"/>
          <p:nvPr/>
        </p:nvSpPr>
        <p:spPr>
          <a:xfrm>
            <a:off x="4493107" y="3166497"/>
            <a:ext cx="1014997" cy="646331"/>
          </a:xfrm>
          <a:prstGeom prst="rect">
            <a:avLst/>
          </a:prstGeom>
          <a:noFill/>
          <a:ln>
            <a:solidFill>
              <a:schemeClr val="tx1"/>
            </a:solidFill>
          </a:ln>
        </p:spPr>
        <p:txBody>
          <a:bodyPr wrap="square" rtlCol="0">
            <a:spAutoFit/>
          </a:bodyPr>
          <a:lstStyle>
            <a:defPPr>
              <a:defRPr lang="en-US"/>
            </a:defPPr>
            <a:lvl1pPr>
              <a:defRPr b="1">
                <a:solidFill>
                  <a:prstClr val="black"/>
                </a:solidFill>
                <a:latin typeface="Calibri Light" panose="020F0302020204030204"/>
              </a:defRPr>
            </a:lvl1pPr>
          </a:lstStyle>
          <a:p>
            <a:r>
              <a:rPr lang="en-US" altLang="zh-CN" dirty="0"/>
              <a:t>Item A6</a:t>
            </a:r>
          </a:p>
          <a:p>
            <a:r>
              <a:rPr lang="en-US" dirty="0"/>
              <a:t>Value x6</a:t>
            </a:r>
          </a:p>
        </p:txBody>
      </p:sp>
      <p:sp>
        <p:nvSpPr>
          <p:cNvPr id="44" name="TextBox 43"/>
          <p:cNvSpPr txBox="1"/>
          <p:nvPr/>
        </p:nvSpPr>
        <p:spPr>
          <a:xfrm>
            <a:off x="6660232" y="3074288"/>
            <a:ext cx="738664" cy="646331"/>
          </a:xfrm>
          <a:prstGeom prst="rect">
            <a:avLst/>
          </a:prstGeom>
          <a:noFill/>
        </p:spPr>
        <p:txBody>
          <a:bodyPr vert="horz" wrap="square" rtlCol="0">
            <a:spAutoFit/>
          </a:bodyPr>
          <a:lstStyle/>
          <a:p>
            <a:r>
              <a:rPr lang="en-US" altLang="zh-CN" sz="3600" b="1" dirty="0" smtClean="0">
                <a:solidFill>
                  <a:prstClr val="black"/>
                </a:solidFill>
                <a:latin typeface="Calibri Light" panose="020F0302020204030204"/>
              </a:rPr>
              <a:t>…</a:t>
            </a:r>
            <a:endParaRPr lang="en-US" sz="2800" b="1" dirty="0">
              <a:solidFill>
                <a:prstClr val="black"/>
              </a:solidFill>
              <a:latin typeface="Calibri Light" panose="020F0302020204030204"/>
            </a:endParaRPr>
          </a:p>
        </p:txBody>
      </p:sp>
      <p:sp>
        <p:nvSpPr>
          <p:cNvPr id="45" name="Rectangle 44"/>
          <p:cNvSpPr/>
          <p:nvPr/>
        </p:nvSpPr>
        <p:spPr>
          <a:xfrm>
            <a:off x="2267744" y="4501513"/>
            <a:ext cx="5400599" cy="75552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prstClr val="black"/>
              </a:solidFill>
            </a:endParaRPr>
          </a:p>
        </p:txBody>
      </p:sp>
      <p:sp>
        <p:nvSpPr>
          <p:cNvPr id="46" name="TextBox 45"/>
          <p:cNvSpPr txBox="1"/>
          <p:nvPr/>
        </p:nvSpPr>
        <p:spPr>
          <a:xfrm>
            <a:off x="5576829" y="3166496"/>
            <a:ext cx="1014997" cy="646331"/>
          </a:xfrm>
          <a:prstGeom prst="rect">
            <a:avLst/>
          </a:prstGeom>
          <a:noFill/>
          <a:ln>
            <a:solidFill>
              <a:schemeClr val="tx1"/>
            </a:solidFill>
          </a:ln>
        </p:spPr>
        <p:txBody>
          <a:bodyPr wrap="square" rtlCol="0">
            <a:spAutoFit/>
          </a:bodyPr>
          <a:lstStyle>
            <a:defPPr>
              <a:defRPr lang="en-US"/>
            </a:defPPr>
            <a:lvl1pPr>
              <a:defRPr b="1">
                <a:solidFill>
                  <a:prstClr val="black"/>
                </a:solidFill>
                <a:latin typeface="Calibri Light" panose="020F0302020204030204"/>
              </a:defRPr>
            </a:lvl1pPr>
          </a:lstStyle>
          <a:p>
            <a:r>
              <a:rPr lang="en-US" altLang="zh-CN" dirty="0"/>
              <a:t>Item A7</a:t>
            </a:r>
          </a:p>
          <a:p>
            <a:r>
              <a:rPr lang="en-US" dirty="0"/>
              <a:t>Value x7</a:t>
            </a:r>
          </a:p>
        </p:txBody>
      </p:sp>
      <p:sp>
        <p:nvSpPr>
          <p:cNvPr id="47" name="TextBox 46"/>
          <p:cNvSpPr txBox="1"/>
          <p:nvPr/>
        </p:nvSpPr>
        <p:spPr>
          <a:xfrm>
            <a:off x="2332866" y="4556107"/>
            <a:ext cx="1014997" cy="646331"/>
          </a:xfrm>
          <a:prstGeom prst="rect">
            <a:avLst/>
          </a:prstGeom>
          <a:noFill/>
          <a:ln>
            <a:solidFill>
              <a:schemeClr val="tx1"/>
            </a:solidFill>
          </a:ln>
        </p:spPr>
        <p:txBody>
          <a:bodyPr wrap="square" rtlCol="0">
            <a:spAutoFit/>
          </a:bodyPr>
          <a:lstStyle>
            <a:defPPr>
              <a:defRPr lang="en-US"/>
            </a:defPPr>
            <a:lvl1pPr>
              <a:defRPr b="1">
                <a:solidFill>
                  <a:prstClr val="black"/>
                </a:solidFill>
                <a:latin typeface="Calibri Light" panose="020F0302020204030204"/>
              </a:defRPr>
            </a:lvl1pPr>
          </a:lstStyle>
          <a:p>
            <a:r>
              <a:rPr lang="en-US" altLang="zh-CN" dirty="0"/>
              <a:t>Item A8</a:t>
            </a:r>
          </a:p>
          <a:p>
            <a:r>
              <a:rPr lang="en-US" dirty="0"/>
              <a:t>Value x8</a:t>
            </a:r>
          </a:p>
        </p:txBody>
      </p:sp>
      <p:sp>
        <p:nvSpPr>
          <p:cNvPr id="48" name="TextBox 47"/>
          <p:cNvSpPr txBox="1"/>
          <p:nvPr/>
        </p:nvSpPr>
        <p:spPr>
          <a:xfrm>
            <a:off x="3416428" y="4556107"/>
            <a:ext cx="1014997" cy="646331"/>
          </a:xfrm>
          <a:prstGeom prst="rect">
            <a:avLst/>
          </a:prstGeom>
          <a:noFill/>
          <a:ln>
            <a:solidFill>
              <a:schemeClr val="tx1"/>
            </a:solidFill>
          </a:ln>
        </p:spPr>
        <p:txBody>
          <a:bodyPr wrap="square" rtlCol="0">
            <a:spAutoFit/>
          </a:bodyPr>
          <a:lstStyle>
            <a:defPPr>
              <a:defRPr lang="en-US"/>
            </a:defPPr>
            <a:lvl1pPr>
              <a:defRPr b="1">
                <a:solidFill>
                  <a:prstClr val="black"/>
                </a:solidFill>
                <a:latin typeface="Calibri Light" panose="020F0302020204030204"/>
              </a:defRPr>
            </a:lvl1pPr>
          </a:lstStyle>
          <a:p>
            <a:r>
              <a:rPr lang="en-US" altLang="zh-CN" dirty="0"/>
              <a:t>Item A9</a:t>
            </a:r>
          </a:p>
          <a:p>
            <a:r>
              <a:rPr lang="en-US" dirty="0"/>
              <a:t>Value x9</a:t>
            </a:r>
          </a:p>
        </p:txBody>
      </p:sp>
      <p:sp>
        <p:nvSpPr>
          <p:cNvPr id="49" name="TextBox 48"/>
          <p:cNvSpPr txBox="1"/>
          <p:nvPr/>
        </p:nvSpPr>
        <p:spPr>
          <a:xfrm>
            <a:off x="4521361" y="4487144"/>
            <a:ext cx="738664" cy="646331"/>
          </a:xfrm>
          <a:prstGeom prst="rect">
            <a:avLst/>
          </a:prstGeom>
          <a:noFill/>
        </p:spPr>
        <p:txBody>
          <a:bodyPr vert="horz" wrap="square" rtlCol="0">
            <a:spAutoFit/>
          </a:bodyPr>
          <a:lstStyle/>
          <a:p>
            <a:r>
              <a:rPr lang="en-US" altLang="zh-CN" sz="3600" b="1" dirty="0" smtClean="0">
                <a:solidFill>
                  <a:prstClr val="black"/>
                </a:solidFill>
                <a:latin typeface="Calibri Light" panose="020F0302020204030204"/>
              </a:rPr>
              <a:t>…</a:t>
            </a:r>
            <a:endParaRPr lang="en-US" sz="2800" b="1" dirty="0">
              <a:solidFill>
                <a:prstClr val="black"/>
              </a:solidFill>
              <a:latin typeface="Calibri Light" panose="020F0302020204030204"/>
            </a:endParaRPr>
          </a:p>
        </p:txBody>
      </p:sp>
    </p:spTree>
    <p:extLst>
      <p:ext uri="{BB962C8B-B14F-4D97-AF65-F5344CB8AC3E}">
        <p14:creationId xmlns:p14="http://schemas.microsoft.com/office/powerpoint/2010/main" val="119026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par>
                          <p:cTn id="29" fill="hold">
                            <p:stCondLst>
                              <p:cond delay="500"/>
                            </p:stCondLst>
                            <p:childTnLst>
                              <p:par>
                                <p:cTn id="30" presetID="9" presetClass="entr" presetSubtype="0" fill="hold" grpId="0" nodeType="after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dissolve">
                                      <p:cBhvr>
                                        <p:cTn id="32" dur="500"/>
                                        <p:tgtEl>
                                          <p:spTgt spid="4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par>
                          <p:cTn id="45" fill="hold">
                            <p:stCondLst>
                              <p:cond delay="1000"/>
                            </p:stCondLst>
                            <p:childTnLst>
                              <p:par>
                                <p:cTn id="46" presetID="9" presetClass="entr" presetSubtype="0" fill="hold" grpId="0" nodeType="after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dissolve">
                                      <p:cBhvr>
                                        <p:cTn id="48" dur="500"/>
                                        <p:tgtEl>
                                          <p:spTgt spid="4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500"/>
                                        <p:tgtEl>
                                          <p:spTgt spid="4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33" grpId="0"/>
      <p:bldP spid="35" grpId="0"/>
      <p:bldP spid="36" grpId="0"/>
      <p:bldP spid="37" grpId="0" animBg="1"/>
      <p:bldP spid="38" grpId="0" animBg="1"/>
      <p:bldP spid="39" grpId="0"/>
      <p:bldP spid="40" grpId="0" animBg="1"/>
      <p:bldP spid="41" grpId="0" animBg="1"/>
      <p:bldP spid="42" grpId="0" animBg="1"/>
      <p:bldP spid="43" grpId="0" animBg="1"/>
      <p:bldP spid="44" grpId="0"/>
      <p:bldP spid="45" grpId="0" animBg="1"/>
      <p:bldP spid="46" grpId="0" animBg="1"/>
      <p:bldP spid="47" grpId="0" animBg="1"/>
      <p:bldP spid="48" grpId="0" animBg="1"/>
      <p:bldP spid="4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11369" y="1493949"/>
            <a:ext cx="7134896" cy="467135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10" name="Rectangle 9"/>
          <p:cNvSpPr/>
          <p:nvPr/>
        </p:nvSpPr>
        <p:spPr>
          <a:xfrm>
            <a:off x="810176" y="1043189"/>
            <a:ext cx="3113751" cy="4636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Inventory  </a:t>
            </a:r>
            <a:r>
              <a:rPr lang="en-US" sz="2400" dirty="0">
                <a:solidFill>
                  <a:prstClr val="white"/>
                </a:solidFill>
              </a:rPr>
              <a:t>Manager</a:t>
            </a:r>
          </a:p>
        </p:txBody>
      </p:sp>
      <p:sp>
        <p:nvSpPr>
          <p:cNvPr id="28" name="CustomShape 2"/>
          <p:cNvSpPr/>
          <p:nvPr/>
        </p:nvSpPr>
        <p:spPr>
          <a:xfrm>
            <a:off x="2547083" y="6327189"/>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smtClean="0">
                <a:solidFill>
                  <a:prstClr val="white"/>
                </a:solidFill>
                <a:uFill>
                  <a:solidFill>
                    <a:srgbClr val="FFFFFF"/>
                  </a:solidFill>
                </a:uFill>
                <a:latin typeface="Calibri Light" panose="020F0302020204030204"/>
              </a:rPr>
              <a:t>Storage</a:t>
            </a:r>
            <a:endParaRPr sz="1400" dirty="0">
              <a:solidFill>
                <a:prstClr val="white"/>
              </a:solidFill>
              <a:latin typeface="Calibri Light" panose="020F0302020204030204"/>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35</a:t>
            </a:fld>
            <a:endParaRPr lang="en-US"/>
          </a:p>
        </p:txBody>
      </p:sp>
      <p:pic>
        <p:nvPicPr>
          <p:cNvPr id="1026" name="Picture 2" descr="C:\Users\A0095622\AppData\Local\Microsoft\Windows\Temporary Internet Files\Content.IE5\0K9N6HXM\Hand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708399" y="1603212"/>
            <a:ext cx="1317304" cy="9879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0095622\AppData\Local\Microsoft\Windows\Temporary Internet Files\Content.IE5\GWF2K61C\Kliponius-Cardboard-box-packag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5834" y="3063676"/>
            <a:ext cx="1102434" cy="115741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nvPr>
        </p:nvGraphicFramePr>
        <p:xfrm>
          <a:off x="3253394" y="1596400"/>
          <a:ext cx="3910894" cy="1112520"/>
        </p:xfrm>
        <a:graphic>
          <a:graphicData uri="http://schemas.openxmlformats.org/drawingml/2006/table">
            <a:tbl>
              <a:tblPr firstRow="1" bandRow="1">
                <a:tableStyleId>{5C22544A-7EE6-4342-B048-85BDC9FD1C3A}</a:tableStyleId>
              </a:tblPr>
              <a:tblGrid>
                <a:gridCol w="1822662"/>
                <a:gridCol w="2088232"/>
              </a:tblGrid>
              <a:tr h="370840">
                <a:tc gridSpan="2">
                  <a:txBody>
                    <a:bodyPr/>
                    <a:lstStyle/>
                    <a:p>
                      <a:pPr algn="ctr"/>
                      <a:r>
                        <a:rPr lang="en-US" dirty="0" smtClean="0"/>
                        <a:t>Hand</a:t>
                      </a:r>
                      <a:endParaRPr lang="en-US" dirty="0"/>
                    </a:p>
                  </a:txBody>
                  <a:tcPr/>
                </a:tc>
                <a:tc hMerge="1">
                  <a:txBody>
                    <a:bodyPr/>
                    <a:lstStyle/>
                    <a:p>
                      <a:endParaRPr lang="en-US"/>
                    </a:p>
                  </a:txBody>
                  <a:tcPr/>
                </a:tc>
              </a:tr>
              <a:tr h="370840">
                <a:tc>
                  <a:txBody>
                    <a:bodyPr/>
                    <a:lstStyle/>
                    <a:p>
                      <a:pPr marL="285750" indent="-285750">
                        <a:buFontTx/>
                        <a:buChar char="-"/>
                      </a:pPr>
                      <a:r>
                        <a:rPr lang="en-US" baseline="0" dirty="0" smtClean="0"/>
                        <a:t>capacity</a:t>
                      </a:r>
                      <a:endParaRPr lang="en-US" dirty="0"/>
                    </a:p>
                  </a:txBody>
                  <a:tcPr/>
                </a:tc>
                <a:tc>
                  <a:txBody>
                    <a:bodyPr/>
                    <a:lstStyle/>
                    <a:p>
                      <a:pPr marL="0" indent="0">
                        <a:buFontTx/>
                        <a:buNone/>
                      </a:pPr>
                      <a:r>
                        <a:rPr lang="en-US" dirty="0" smtClean="0"/>
                        <a:t>: </a:t>
                      </a:r>
                      <a:r>
                        <a:rPr lang="en-US" dirty="0" err="1" smtClean="0"/>
                        <a:t>int</a:t>
                      </a:r>
                      <a:endParaRPr lang="en-US" dirty="0"/>
                    </a:p>
                  </a:txBody>
                  <a:tcPr/>
                </a:tc>
              </a:tr>
              <a:tr h="370840">
                <a:tc>
                  <a:txBody>
                    <a:bodyPr/>
                    <a:lstStyle/>
                    <a:p>
                      <a:pPr marL="285750" indent="-285750">
                        <a:buFontTx/>
                        <a:buChar char="-"/>
                      </a:pPr>
                      <a:r>
                        <a:rPr lang="en-US" dirty="0" err="1" smtClean="0"/>
                        <a:t>itemNameList</a:t>
                      </a:r>
                      <a:endParaRPr lang="en-US" dirty="0"/>
                    </a:p>
                  </a:txBody>
                  <a:tcPr/>
                </a:tc>
                <a:tc>
                  <a:txBody>
                    <a:bodyPr/>
                    <a:lstStyle/>
                    <a:p>
                      <a:pPr marL="0" indent="0">
                        <a:buFontTx/>
                        <a:buNone/>
                      </a:pPr>
                      <a:r>
                        <a:rPr lang="en-US" dirty="0" smtClean="0"/>
                        <a:t>: </a:t>
                      </a:r>
                      <a:r>
                        <a:rPr lang="en-US" dirty="0" err="1" smtClean="0"/>
                        <a:t>ArrayList</a:t>
                      </a:r>
                      <a:r>
                        <a:rPr lang="en-US" dirty="0" smtClean="0"/>
                        <a:t>&lt;String&gt;</a:t>
                      </a:r>
                      <a:endParaRPr lang="en-US" dirty="0"/>
                    </a:p>
                  </a:txBody>
                  <a:tcPr/>
                </a:tc>
              </a:tr>
            </a:tbl>
          </a:graphicData>
        </a:graphic>
      </p:graphicFrame>
      <p:graphicFrame>
        <p:nvGraphicFramePr>
          <p:cNvPr id="32" name="Table 31"/>
          <p:cNvGraphicFramePr>
            <a:graphicFrameLocks noGrp="1"/>
          </p:cNvGraphicFramePr>
          <p:nvPr>
            <p:extLst/>
          </p:nvPr>
        </p:nvGraphicFramePr>
        <p:xfrm>
          <a:off x="3275856" y="2924944"/>
          <a:ext cx="3888432" cy="1473200"/>
        </p:xfrm>
        <a:graphic>
          <a:graphicData uri="http://schemas.openxmlformats.org/drawingml/2006/table">
            <a:tbl>
              <a:tblPr firstRow="1" bandRow="1">
                <a:tableStyleId>{5C22544A-7EE6-4342-B048-85BDC9FD1C3A}</a:tableStyleId>
              </a:tblPr>
              <a:tblGrid>
                <a:gridCol w="1800200"/>
                <a:gridCol w="2088232"/>
              </a:tblGrid>
              <a:tr h="370840">
                <a:tc gridSpan="2">
                  <a:txBody>
                    <a:bodyPr/>
                    <a:lstStyle/>
                    <a:p>
                      <a:pPr algn="ctr"/>
                      <a:r>
                        <a:rPr lang="en-US" dirty="0" smtClean="0"/>
                        <a:t>Box</a:t>
                      </a:r>
                      <a:endParaRPr lang="en-US" dirty="0"/>
                    </a:p>
                  </a:txBody>
                  <a:tcPr/>
                </a:tc>
                <a:tc hMerge="1">
                  <a:txBody>
                    <a:bodyPr/>
                    <a:lstStyle/>
                    <a:p>
                      <a:endParaRPr lang="en-US"/>
                    </a:p>
                  </a:txBody>
                  <a:tcPr/>
                </a:tc>
              </a:tr>
              <a:tr h="370840">
                <a:tc>
                  <a:txBody>
                    <a:bodyPr/>
                    <a:lstStyle/>
                    <a:p>
                      <a:pPr marL="285750" indent="-285750">
                        <a:buFontTx/>
                        <a:buChar char="-"/>
                      </a:pPr>
                      <a:r>
                        <a:rPr lang="en-US" baseline="0" dirty="0" smtClean="0"/>
                        <a:t>number</a:t>
                      </a:r>
                      <a:endParaRPr lang="en-US" dirty="0"/>
                    </a:p>
                  </a:txBody>
                  <a:tcPr/>
                </a:tc>
                <a:tc>
                  <a:txBody>
                    <a:bodyPr/>
                    <a:lstStyle/>
                    <a:p>
                      <a:pPr marL="0" indent="0">
                        <a:buFontTx/>
                        <a:buNone/>
                      </a:pPr>
                      <a:r>
                        <a:rPr lang="en-US" dirty="0" smtClean="0"/>
                        <a:t>: </a:t>
                      </a:r>
                      <a:r>
                        <a:rPr lang="en-US" dirty="0" err="1" smtClean="0"/>
                        <a:t>int</a:t>
                      </a:r>
                      <a:endParaRPr lang="en-US" dirty="0"/>
                    </a:p>
                  </a:txBody>
                  <a:tcPr/>
                </a:tc>
              </a:tr>
              <a:tr h="185420">
                <a:tc>
                  <a:txBody>
                    <a:bodyPr/>
                    <a:lstStyle/>
                    <a:p>
                      <a:pPr marL="285750" indent="-285750">
                        <a:buFontTx/>
                        <a:buChar char="-"/>
                      </a:pPr>
                      <a:r>
                        <a:rPr lang="en-US" dirty="0" smtClean="0"/>
                        <a:t>capacity</a:t>
                      </a:r>
                      <a:endParaRPr lang="en-US" dirty="0"/>
                    </a:p>
                  </a:txBody>
                  <a:tcPr/>
                </a:tc>
                <a:tc>
                  <a:txBody>
                    <a:bodyPr/>
                    <a:lstStyle/>
                    <a:p>
                      <a:pPr marL="0" indent="0">
                        <a:buFontTx/>
                        <a:buNone/>
                      </a:pPr>
                      <a:r>
                        <a:rPr lang="en-US" dirty="0" smtClean="0"/>
                        <a:t>: </a:t>
                      </a:r>
                      <a:r>
                        <a:rPr lang="en-US" dirty="0" err="1" smtClean="0"/>
                        <a:t>int</a:t>
                      </a:r>
                      <a:endParaRPr lang="en-US" dirty="0"/>
                    </a:p>
                  </a:txBody>
                  <a:tcPr/>
                </a:tc>
              </a:tr>
              <a:tr h="185420">
                <a:tc>
                  <a:txBody>
                    <a:bodyPr/>
                    <a:lstStyle/>
                    <a:p>
                      <a:pPr marL="285750" indent="-285750">
                        <a:buFontTx/>
                        <a:buChar char="-"/>
                      </a:pPr>
                      <a:r>
                        <a:rPr lang="en-US" dirty="0" err="1" smtClean="0"/>
                        <a:t>itemNameList</a:t>
                      </a:r>
                      <a:endParaRPr lang="en-US" dirty="0"/>
                    </a:p>
                  </a:txBody>
                  <a:tcPr/>
                </a:tc>
                <a:tc>
                  <a:txBody>
                    <a:bodyPr/>
                    <a:lstStyle/>
                    <a:p>
                      <a:pPr marL="0" indent="0">
                        <a:buFontTx/>
                        <a:buNone/>
                      </a:pPr>
                      <a:r>
                        <a:rPr lang="en-US" dirty="0" smtClean="0"/>
                        <a:t>: </a:t>
                      </a:r>
                      <a:r>
                        <a:rPr lang="en-US" dirty="0" err="1" smtClean="0"/>
                        <a:t>ArrayList</a:t>
                      </a:r>
                      <a:r>
                        <a:rPr lang="en-US" dirty="0" smtClean="0"/>
                        <a:t>&lt;String&gt;</a:t>
                      </a:r>
                      <a:endParaRPr lang="en-US" dirty="0"/>
                    </a:p>
                  </a:txBody>
                  <a:tcPr/>
                </a:tc>
              </a:tr>
            </a:tbl>
          </a:graphicData>
        </a:graphic>
      </p:graphicFrame>
      <p:graphicFrame>
        <p:nvGraphicFramePr>
          <p:cNvPr id="34" name="Table 33"/>
          <p:cNvGraphicFramePr>
            <a:graphicFrameLocks noGrp="1"/>
          </p:cNvGraphicFramePr>
          <p:nvPr>
            <p:extLst/>
          </p:nvPr>
        </p:nvGraphicFramePr>
        <p:xfrm>
          <a:off x="3275856" y="4581128"/>
          <a:ext cx="3888432" cy="1473200"/>
        </p:xfrm>
        <a:graphic>
          <a:graphicData uri="http://schemas.openxmlformats.org/drawingml/2006/table">
            <a:tbl>
              <a:tblPr firstRow="1" bandRow="1">
                <a:tableStyleId>{5C22544A-7EE6-4342-B048-85BDC9FD1C3A}</a:tableStyleId>
              </a:tblPr>
              <a:tblGrid>
                <a:gridCol w="1800200"/>
                <a:gridCol w="2088232"/>
              </a:tblGrid>
              <a:tr h="370840">
                <a:tc gridSpan="2">
                  <a:txBody>
                    <a:bodyPr/>
                    <a:lstStyle/>
                    <a:p>
                      <a:pPr algn="ctr"/>
                      <a:r>
                        <a:rPr lang="en-US" dirty="0" smtClean="0"/>
                        <a:t>Item</a:t>
                      </a:r>
                      <a:endParaRPr lang="en-US" dirty="0"/>
                    </a:p>
                  </a:txBody>
                  <a:tcPr/>
                </a:tc>
                <a:tc hMerge="1">
                  <a:txBody>
                    <a:bodyPr/>
                    <a:lstStyle/>
                    <a:p>
                      <a:endParaRPr lang="en-US"/>
                    </a:p>
                  </a:txBody>
                  <a:tcPr/>
                </a:tc>
              </a:tr>
              <a:tr h="370840">
                <a:tc>
                  <a:txBody>
                    <a:bodyPr/>
                    <a:lstStyle/>
                    <a:p>
                      <a:pPr marL="285750" indent="-285750">
                        <a:buFontTx/>
                        <a:buChar char="-"/>
                      </a:pPr>
                      <a:r>
                        <a:rPr lang="en-US" baseline="0" dirty="0" smtClean="0"/>
                        <a:t>name</a:t>
                      </a:r>
                      <a:endParaRPr lang="en-US" dirty="0"/>
                    </a:p>
                  </a:txBody>
                  <a:tcPr/>
                </a:tc>
                <a:tc>
                  <a:txBody>
                    <a:bodyPr/>
                    <a:lstStyle/>
                    <a:p>
                      <a:pPr marL="0" indent="0">
                        <a:buFontTx/>
                        <a:buNone/>
                      </a:pPr>
                      <a:r>
                        <a:rPr lang="en-US" dirty="0" smtClean="0"/>
                        <a:t>: String</a:t>
                      </a:r>
                      <a:endParaRPr lang="en-US" dirty="0"/>
                    </a:p>
                  </a:txBody>
                  <a:tcPr/>
                </a:tc>
              </a:tr>
              <a:tr h="185420">
                <a:tc>
                  <a:txBody>
                    <a:bodyPr/>
                    <a:lstStyle/>
                    <a:p>
                      <a:pPr marL="285750" indent="-285750">
                        <a:buFontTx/>
                        <a:buChar char="-"/>
                      </a:pPr>
                      <a:r>
                        <a:rPr lang="en-US" dirty="0" smtClean="0"/>
                        <a:t>value</a:t>
                      </a:r>
                      <a:endParaRPr lang="en-US" dirty="0"/>
                    </a:p>
                  </a:txBody>
                  <a:tcPr/>
                </a:tc>
                <a:tc>
                  <a:txBody>
                    <a:bodyPr/>
                    <a:lstStyle/>
                    <a:p>
                      <a:pPr marL="0" indent="0">
                        <a:buFontTx/>
                        <a:buNone/>
                      </a:pPr>
                      <a:r>
                        <a:rPr lang="en-US" dirty="0" smtClean="0"/>
                        <a:t>: </a:t>
                      </a:r>
                      <a:r>
                        <a:rPr lang="en-US" dirty="0" err="1" smtClean="0"/>
                        <a:t>int</a:t>
                      </a:r>
                      <a:endParaRPr lang="en-US" dirty="0"/>
                    </a:p>
                  </a:txBody>
                  <a:tcPr/>
                </a:tc>
              </a:tr>
              <a:tr h="185420">
                <a:tc>
                  <a:txBody>
                    <a:bodyPr/>
                    <a:lstStyle/>
                    <a:p>
                      <a:pPr marL="285750" indent="-285750">
                        <a:buFontTx/>
                        <a:buChar char="-"/>
                      </a:pPr>
                      <a:r>
                        <a:rPr lang="en-US" dirty="0" smtClean="0"/>
                        <a:t>location</a:t>
                      </a:r>
                      <a:endParaRPr lang="en-US" dirty="0"/>
                    </a:p>
                  </a:txBody>
                  <a:tcPr/>
                </a:tc>
                <a:tc>
                  <a:txBody>
                    <a:bodyPr/>
                    <a:lstStyle/>
                    <a:p>
                      <a:pPr marL="0" indent="0">
                        <a:buFontTx/>
                        <a:buNone/>
                      </a:pPr>
                      <a:r>
                        <a:rPr lang="en-US" dirty="0" smtClean="0"/>
                        <a:t>: </a:t>
                      </a:r>
                      <a:r>
                        <a:rPr lang="en-US" dirty="0" err="1" smtClean="0"/>
                        <a:t>int</a:t>
                      </a:r>
                      <a:endParaRPr lang="en-US" dirty="0"/>
                    </a:p>
                  </a:txBody>
                  <a:tcPr/>
                </a:tc>
              </a:tr>
            </a:tbl>
          </a:graphicData>
        </a:graphic>
      </p:graphicFrame>
      <p:pic>
        <p:nvPicPr>
          <p:cNvPr id="2050" name="Picture 2" descr="C:\Users\A0095622\AppData\Local\Microsoft\Windows\Temporary Internet Files\Content.IE5\0K9N6HXM\gold[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7684" y="4653136"/>
            <a:ext cx="898733" cy="122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35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2"/>
          <p:cNvSpPr/>
          <p:nvPr/>
        </p:nvSpPr>
        <p:spPr>
          <a:xfrm>
            <a:off x="2547083" y="6327189"/>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smtClean="0">
                <a:solidFill>
                  <a:prstClr val="white"/>
                </a:solidFill>
                <a:uFill>
                  <a:solidFill>
                    <a:srgbClr val="FFFFFF"/>
                  </a:solidFill>
                </a:uFill>
                <a:latin typeface="Calibri Light" panose="020F0302020204030204"/>
              </a:rPr>
              <a:t>Storage</a:t>
            </a:r>
            <a:endParaRPr sz="1400" dirty="0">
              <a:solidFill>
                <a:prstClr val="white"/>
              </a:solidFill>
              <a:latin typeface="Calibri Light" panose="020F0302020204030204"/>
            </a:endParaRPr>
          </a:p>
        </p:txBody>
      </p:sp>
      <p:sp>
        <p:nvSpPr>
          <p:cNvPr id="6" name="Rectangle 5"/>
          <p:cNvSpPr/>
          <p:nvPr/>
        </p:nvSpPr>
        <p:spPr>
          <a:xfrm>
            <a:off x="423691" y="2225011"/>
            <a:ext cx="8396780" cy="6519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FFFFCC"/>
                </a:solidFill>
              </a:rPr>
              <a:t>Hand: </a:t>
            </a:r>
            <a:r>
              <a:rPr lang="en-US" dirty="0" smtClean="0">
                <a:solidFill>
                  <a:prstClr val="white"/>
                </a:solidFill>
                <a:latin typeface="Consolas" panose="020B0609020204030204" pitchFamily="49" charset="0"/>
                <a:cs typeface="Consolas" panose="020B0609020204030204" pitchFamily="49" charset="0"/>
              </a:rPr>
              <a:t>class Hand(</a:t>
            </a:r>
            <a:r>
              <a:rPr lang="en-US" dirty="0" err="1" smtClean="0">
                <a:solidFill>
                  <a:prstClr val="white"/>
                </a:solidFill>
                <a:latin typeface="Consolas" panose="020B0609020204030204" pitchFamily="49" charset="0"/>
                <a:cs typeface="Consolas" panose="020B0609020204030204" pitchFamily="49" charset="0"/>
              </a:rPr>
              <a:t>int</a:t>
            </a:r>
            <a:r>
              <a:rPr lang="en-US" dirty="0" smtClean="0">
                <a:solidFill>
                  <a:prstClr val="white"/>
                </a:solidFill>
                <a:latin typeface="Consolas" panose="020B0609020204030204" pitchFamily="49" charset="0"/>
                <a:cs typeface="Consolas" panose="020B0609020204030204" pitchFamily="49" charset="0"/>
              </a:rPr>
              <a:t> capacity, </a:t>
            </a:r>
            <a:r>
              <a:rPr lang="en-US" dirty="0" err="1" smtClean="0">
                <a:solidFill>
                  <a:prstClr val="white"/>
                </a:solidFill>
                <a:latin typeface="Consolas" panose="020B0609020204030204" pitchFamily="49" charset="0"/>
                <a:cs typeface="Consolas" panose="020B0609020204030204" pitchFamily="49" charset="0"/>
              </a:rPr>
              <a:t>ArrayList</a:t>
            </a:r>
            <a:r>
              <a:rPr lang="en-US" dirty="0" smtClean="0">
                <a:solidFill>
                  <a:prstClr val="white"/>
                </a:solidFill>
                <a:latin typeface="Consolas" panose="020B0609020204030204" pitchFamily="49" charset="0"/>
                <a:cs typeface="Consolas" panose="020B0609020204030204" pitchFamily="49" charset="0"/>
              </a:rPr>
              <a:t>&lt;Item&gt; </a:t>
            </a:r>
            <a:r>
              <a:rPr lang="en-US" dirty="0" err="1" smtClean="0">
                <a:solidFill>
                  <a:prstClr val="white"/>
                </a:solidFill>
                <a:latin typeface="Consolas" panose="020B0609020204030204" pitchFamily="49" charset="0"/>
                <a:cs typeface="Consolas" panose="020B0609020204030204" pitchFamily="49" charset="0"/>
              </a:rPr>
              <a:t>itemList</a:t>
            </a:r>
            <a:r>
              <a:rPr lang="en-US" dirty="0" smtClean="0">
                <a:solidFill>
                  <a:prstClr val="white"/>
                </a:solidFill>
                <a:latin typeface="Consolas" panose="020B0609020204030204" pitchFamily="49" charset="0"/>
                <a:cs typeface="Consolas" panose="020B0609020204030204" pitchFamily="49" charset="0"/>
              </a:rPr>
              <a:t>)</a:t>
            </a:r>
            <a:endParaRPr lang="en-US" dirty="0">
              <a:solidFill>
                <a:prstClr val="white"/>
              </a:solidFill>
              <a:latin typeface="Consolas" panose="020B0609020204030204" pitchFamily="49" charset="0"/>
              <a:cs typeface="Consolas" panose="020B0609020204030204" pitchFamily="49" charset="0"/>
            </a:endParaRPr>
          </a:p>
        </p:txBody>
      </p:sp>
      <p:sp>
        <p:nvSpPr>
          <p:cNvPr id="7" name="Rectangle 6"/>
          <p:cNvSpPr/>
          <p:nvPr/>
        </p:nvSpPr>
        <p:spPr>
          <a:xfrm>
            <a:off x="423691" y="4289235"/>
            <a:ext cx="8396779" cy="651933"/>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FFFFCC"/>
                </a:solidFill>
              </a:rPr>
              <a:t>Item: </a:t>
            </a:r>
            <a:r>
              <a:rPr lang="en-US" dirty="0" smtClean="0">
                <a:solidFill>
                  <a:prstClr val="white"/>
                </a:solidFill>
                <a:latin typeface="Consolas" panose="020B0609020204030204" pitchFamily="49" charset="0"/>
                <a:cs typeface="Consolas" panose="020B0609020204030204" pitchFamily="49" charset="0"/>
              </a:rPr>
              <a:t>class Item(String </a:t>
            </a:r>
            <a:r>
              <a:rPr lang="en-US" dirty="0">
                <a:solidFill>
                  <a:prstClr val="white"/>
                </a:solidFill>
                <a:latin typeface="Consolas" panose="020B0609020204030204" pitchFamily="49" charset="0"/>
                <a:cs typeface="Consolas" panose="020B0609020204030204" pitchFamily="49" charset="0"/>
              </a:rPr>
              <a:t>name, </a:t>
            </a:r>
            <a:r>
              <a:rPr lang="en-US" dirty="0" err="1">
                <a:solidFill>
                  <a:prstClr val="white"/>
                </a:solidFill>
                <a:latin typeface="Consolas" panose="020B0609020204030204" pitchFamily="49" charset="0"/>
                <a:cs typeface="Consolas" panose="020B0609020204030204" pitchFamily="49" charset="0"/>
              </a:rPr>
              <a:t>int</a:t>
            </a:r>
            <a:r>
              <a:rPr lang="en-US" dirty="0">
                <a:solidFill>
                  <a:prstClr val="white"/>
                </a:solidFill>
                <a:latin typeface="Consolas" panose="020B0609020204030204" pitchFamily="49" charset="0"/>
                <a:cs typeface="Consolas" panose="020B0609020204030204" pitchFamily="49" charset="0"/>
              </a:rPr>
              <a:t> </a:t>
            </a:r>
            <a:r>
              <a:rPr lang="en-US" dirty="0" smtClean="0">
                <a:solidFill>
                  <a:prstClr val="white"/>
                </a:solidFill>
                <a:latin typeface="Consolas" panose="020B0609020204030204" pitchFamily="49" charset="0"/>
                <a:cs typeface="Consolas" panose="020B0609020204030204" pitchFamily="49" charset="0"/>
              </a:rPr>
              <a:t>value)</a:t>
            </a:r>
            <a:endParaRPr lang="en-US" dirty="0">
              <a:solidFill>
                <a:prstClr val="white"/>
              </a:solidFill>
              <a:latin typeface="Consolas" panose="020B0609020204030204" pitchFamily="49" charset="0"/>
              <a:cs typeface="Consolas" panose="020B0609020204030204" pitchFamily="49" charset="0"/>
            </a:endParaRPr>
          </a:p>
        </p:txBody>
      </p:sp>
      <p:sp>
        <p:nvSpPr>
          <p:cNvPr id="8" name="Rectangle 7"/>
          <p:cNvSpPr/>
          <p:nvPr/>
        </p:nvSpPr>
        <p:spPr>
          <a:xfrm>
            <a:off x="423690" y="3257123"/>
            <a:ext cx="8396781" cy="6519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FFFFCC"/>
                </a:solidFill>
              </a:rPr>
              <a:t>Box: </a:t>
            </a:r>
            <a:r>
              <a:rPr lang="en-US" dirty="0" smtClean="0">
                <a:solidFill>
                  <a:prstClr val="white"/>
                </a:solidFill>
                <a:latin typeface="Consolas" panose="020B0609020204030204" pitchFamily="49" charset="0"/>
                <a:cs typeface="Consolas" panose="020B0609020204030204" pitchFamily="49" charset="0"/>
              </a:rPr>
              <a:t>class Box(</a:t>
            </a:r>
            <a:r>
              <a:rPr lang="en-US" dirty="0" err="1" smtClean="0">
                <a:solidFill>
                  <a:prstClr val="white"/>
                </a:solidFill>
                <a:latin typeface="Consolas" panose="020B0609020204030204" pitchFamily="49" charset="0"/>
                <a:cs typeface="Consolas" panose="020B0609020204030204" pitchFamily="49" charset="0"/>
              </a:rPr>
              <a:t>int</a:t>
            </a:r>
            <a:r>
              <a:rPr lang="en-US" dirty="0" smtClean="0">
                <a:solidFill>
                  <a:prstClr val="white"/>
                </a:solidFill>
                <a:latin typeface="Consolas" panose="020B0609020204030204" pitchFamily="49" charset="0"/>
                <a:cs typeface="Consolas" panose="020B0609020204030204" pitchFamily="49" charset="0"/>
              </a:rPr>
              <a:t> number, </a:t>
            </a:r>
            <a:r>
              <a:rPr lang="en-US" dirty="0" err="1" smtClean="0">
                <a:solidFill>
                  <a:prstClr val="white"/>
                </a:solidFill>
                <a:latin typeface="Consolas" panose="020B0609020204030204" pitchFamily="49" charset="0"/>
                <a:cs typeface="Consolas" panose="020B0609020204030204" pitchFamily="49" charset="0"/>
              </a:rPr>
              <a:t>int</a:t>
            </a:r>
            <a:r>
              <a:rPr lang="en-US" dirty="0" smtClean="0">
                <a:solidFill>
                  <a:prstClr val="white"/>
                </a:solidFill>
                <a:latin typeface="Consolas" panose="020B0609020204030204" pitchFamily="49" charset="0"/>
                <a:cs typeface="Consolas" panose="020B0609020204030204" pitchFamily="49" charset="0"/>
              </a:rPr>
              <a:t> capacity, </a:t>
            </a:r>
            <a:r>
              <a:rPr lang="en-US" dirty="0" err="1" smtClean="0">
                <a:solidFill>
                  <a:prstClr val="white"/>
                </a:solidFill>
                <a:latin typeface="Consolas" panose="020B0609020204030204" pitchFamily="49" charset="0"/>
                <a:cs typeface="Consolas" panose="020B0609020204030204" pitchFamily="49" charset="0"/>
              </a:rPr>
              <a:t>ArrayList</a:t>
            </a:r>
            <a:r>
              <a:rPr lang="en-US" dirty="0" smtClean="0">
                <a:solidFill>
                  <a:prstClr val="white"/>
                </a:solidFill>
                <a:latin typeface="Consolas" panose="020B0609020204030204" pitchFamily="49" charset="0"/>
                <a:cs typeface="Consolas" panose="020B0609020204030204" pitchFamily="49" charset="0"/>
              </a:rPr>
              <a:t>&lt;Item&gt; </a:t>
            </a:r>
            <a:r>
              <a:rPr lang="en-US" dirty="0" err="1" smtClean="0">
                <a:solidFill>
                  <a:prstClr val="white"/>
                </a:solidFill>
                <a:latin typeface="Consolas" panose="020B0609020204030204" pitchFamily="49" charset="0"/>
                <a:cs typeface="Consolas" panose="020B0609020204030204" pitchFamily="49" charset="0"/>
              </a:rPr>
              <a:t>itemList</a:t>
            </a:r>
            <a:r>
              <a:rPr lang="en-US" dirty="0" smtClean="0">
                <a:solidFill>
                  <a:prstClr val="white"/>
                </a:solidFill>
                <a:latin typeface="Consolas" panose="020B0609020204030204" pitchFamily="49" charset="0"/>
                <a:cs typeface="Consolas" panose="020B0609020204030204" pitchFamily="49" charset="0"/>
              </a:rPr>
              <a:t>)</a:t>
            </a:r>
            <a:endParaRPr lang="en-US" dirty="0">
              <a:solidFill>
                <a:prstClr val="white"/>
              </a:solidFill>
              <a:latin typeface="Consolas" panose="020B0609020204030204" pitchFamily="49" charset="0"/>
              <a:cs typeface="Consolas" panose="020B0609020204030204" pitchFamily="49" charset="0"/>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36</a:t>
            </a:fld>
            <a:endParaRPr lang="en-US"/>
          </a:p>
        </p:txBody>
      </p:sp>
      <p:sp>
        <p:nvSpPr>
          <p:cNvPr id="9" name="Rectangle 8"/>
          <p:cNvSpPr/>
          <p:nvPr/>
        </p:nvSpPr>
        <p:spPr>
          <a:xfrm>
            <a:off x="423691" y="1157262"/>
            <a:ext cx="8396780" cy="65193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rgbClr val="FFFFCC"/>
                </a:solidFill>
              </a:rPr>
              <a:t>StorageManager</a:t>
            </a:r>
            <a:r>
              <a:rPr lang="en-US" sz="2000" dirty="0" smtClean="0">
                <a:solidFill>
                  <a:srgbClr val="FFFFCC"/>
                </a:solidFill>
              </a:rPr>
              <a:t>: </a:t>
            </a:r>
            <a:r>
              <a:rPr lang="en-US" dirty="0" smtClean="0">
                <a:solidFill>
                  <a:prstClr val="white"/>
                </a:solidFill>
                <a:latin typeface="Consolas" panose="020B0609020204030204" pitchFamily="49" charset="0"/>
                <a:cs typeface="Consolas" panose="020B0609020204030204" pitchFamily="49" charset="0"/>
              </a:rPr>
              <a:t>class </a:t>
            </a:r>
            <a:r>
              <a:rPr lang="en-US" dirty="0" err="1" smtClean="0">
                <a:solidFill>
                  <a:prstClr val="white"/>
                </a:solidFill>
                <a:latin typeface="Consolas" panose="020B0609020204030204" pitchFamily="49" charset="0"/>
                <a:cs typeface="Consolas" panose="020B0609020204030204" pitchFamily="49" charset="0"/>
              </a:rPr>
              <a:t>StorageManager</a:t>
            </a:r>
            <a:r>
              <a:rPr lang="en-US" dirty="0" smtClean="0">
                <a:solidFill>
                  <a:prstClr val="white"/>
                </a:solidFill>
                <a:latin typeface="Consolas" panose="020B0609020204030204" pitchFamily="49" charset="0"/>
                <a:cs typeface="Consolas" panose="020B0609020204030204" pitchFamily="49" charset="0"/>
              </a:rPr>
              <a:t>(</a:t>
            </a:r>
            <a:r>
              <a:rPr lang="en-US" dirty="0" err="1" smtClean="0">
                <a:solidFill>
                  <a:prstClr val="white"/>
                </a:solidFill>
                <a:latin typeface="Consolas" panose="020B0609020204030204" pitchFamily="49" charset="0"/>
                <a:cs typeface="Consolas" panose="020B0609020204030204" pitchFamily="49" charset="0"/>
              </a:rPr>
              <a:t>int</a:t>
            </a:r>
            <a:r>
              <a:rPr lang="en-US" dirty="0" smtClean="0">
                <a:solidFill>
                  <a:prstClr val="white"/>
                </a:solidFill>
                <a:latin typeface="Consolas" panose="020B0609020204030204" pitchFamily="49" charset="0"/>
                <a:cs typeface="Consolas" panose="020B0609020204030204" pitchFamily="49" charset="0"/>
              </a:rPr>
              <a:t> N, </a:t>
            </a:r>
            <a:r>
              <a:rPr lang="en-US" dirty="0" err="1" smtClean="0">
                <a:solidFill>
                  <a:prstClr val="white"/>
                </a:solidFill>
                <a:latin typeface="Consolas" panose="020B0609020204030204" pitchFamily="49" charset="0"/>
                <a:cs typeface="Consolas" panose="020B0609020204030204" pitchFamily="49" charset="0"/>
              </a:rPr>
              <a:t>int</a:t>
            </a:r>
            <a:r>
              <a:rPr lang="en-US" dirty="0" smtClean="0">
                <a:solidFill>
                  <a:prstClr val="white"/>
                </a:solidFill>
                <a:latin typeface="Consolas" panose="020B0609020204030204" pitchFamily="49" charset="0"/>
                <a:cs typeface="Consolas" panose="020B0609020204030204" pitchFamily="49" charset="0"/>
              </a:rPr>
              <a:t> S, </a:t>
            </a:r>
            <a:r>
              <a:rPr lang="en-US" dirty="0" err="1" smtClean="0">
                <a:solidFill>
                  <a:prstClr val="white"/>
                </a:solidFill>
                <a:latin typeface="Consolas" panose="020B0609020204030204" pitchFamily="49" charset="0"/>
                <a:cs typeface="Consolas" panose="020B0609020204030204" pitchFamily="49" charset="0"/>
              </a:rPr>
              <a:t>int</a:t>
            </a:r>
            <a:r>
              <a:rPr lang="en-US" dirty="0" smtClean="0">
                <a:solidFill>
                  <a:prstClr val="white"/>
                </a:solidFill>
                <a:latin typeface="Consolas" panose="020B0609020204030204" pitchFamily="49" charset="0"/>
                <a:cs typeface="Consolas" panose="020B0609020204030204" pitchFamily="49" charset="0"/>
              </a:rPr>
              <a:t> K, </a:t>
            </a:r>
            <a:r>
              <a:rPr lang="en-US" dirty="0" err="1" smtClean="0">
                <a:solidFill>
                  <a:prstClr val="white"/>
                </a:solidFill>
                <a:latin typeface="Consolas" panose="020B0609020204030204" pitchFamily="49" charset="0"/>
                <a:cs typeface="Consolas" panose="020B0609020204030204" pitchFamily="49" charset="0"/>
              </a:rPr>
              <a:t>int</a:t>
            </a:r>
            <a:r>
              <a:rPr lang="en-US" dirty="0" smtClean="0">
                <a:solidFill>
                  <a:prstClr val="white"/>
                </a:solidFill>
                <a:latin typeface="Consolas" panose="020B0609020204030204" pitchFamily="49" charset="0"/>
                <a:cs typeface="Consolas" panose="020B0609020204030204" pitchFamily="49" charset="0"/>
              </a:rPr>
              <a:t> Q)</a:t>
            </a:r>
            <a:endParaRPr lang="en-US" dirty="0">
              <a:solidFill>
                <a:prstClr val="white"/>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8677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44599" y="731022"/>
            <a:ext cx="7143826" cy="1689866"/>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ctangle 1"/>
          <p:cNvSpPr/>
          <p:nvPr/>
        </p:nvSpPr>
        <p:spPr>
          <a:xfrm>
            <a:off x="668864" y="498189"/>
            <a:ext cx="3039040" cy="465666"/>
          </a:xfrm>
          <a:prstGeom prst="rect">
            <a:avLst/>
          </a:prstGeom>
          <a:solidFill>
            <a:schemeClr val="accent4">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err="1" smtClean="0">
                <a:solidFill>
                  <a:prstClr val="white"/>
                </a:solidFill>
              </a:rPr>
              <a:t>StorageManager</a:t>
            </a:r>
            <a:endParaRPr lang="en-US" sz="2400" dirty="0">
              <a:solidFill>
                <a:prstClr val="white"/>
              </a:solidFill>
            </a:endParaRPr>
          </a:p>
        </p:txBody>
      </p:sp>
      <p:sp>
        <p:nvSpPr>
          <p:cNvPr id="4" name="Rectangle 3"/>
          <p:cNvSpPr/>
          <p:nvPr/>
        </p:nvSpPr>
        <p:spPr>
          <a:xfrm>
            <a:off x="1398586" y="1097449"/>
            <a:ext cx="7387494" cy="1323439"/>
          </a:xfrm>
          <a:prstGeom prst="rect">
            <a:avLst/>
          </a:prstGeom>
        </p:spPr>
        <p:txBody>
          <a:bodyPr wrap="square">
            <a:spAutoFit/>
          </a:bodyPr>
          <a:lstStyle/>
          <a:p>
            <a:pPr marL="342900" indent="-254000">
              <a:buClr>
                <a:srgbClr val="4F81BD"/>
              </a:buClr>
              <a:buSzPct val="76000"/>
              <a:buFont typeface="Arial"/>
              <a:buChar char="•"/>
            </a:pPr>
            <a:r>
              <a:rPr lang="en-US" sz="2000" spc="-1" dirty="0" smtClean="0">
                <a:solidFill>
                  <a:prstClr val="black"/>
                </a:solidFill>
                <a:uFill>
                  <a:solidFill>
                    <a:srgbClr val="FFFFFF"/>
                  </a:solidFill>
                </a:uFill>
                <a:latin typeface="Calibri Light" panose="020F0302020204030204"/>
              </a:rPr>
              <a:t>Manage </a:t>
            </a:r>
            <a:r>
              <a:rPr lang="en-US" sz="2000" b="1" spc="-1" dirty="0" smtClean="0">
                <a:solidFill>
                  <a:srgbClr val="FF0000"/>
                </a:solidFill>
                <a:uFill>
                  <a:solidFill>
                    <a:srgbClr val="FFFFFF"/>
                  </a:solidFill>
                </a:uFill>
                <a:latin typeface="Calibri Light" panose="020F0302020204030204"/>
              </a:rPr>
              <a:t>hand</a:t>
            </a:r>
            <a:r>
              <a:rPr lang="en-US" sz="2000" spc="-1" dirty="0" smtClean="0">
                <a:solidFill>
                  <a:prstClr val="black"/>
                </a:solidFill>
                <a:uFill>
                  <a:solidFill>
                    <a:srgbClr val="FFFFFF"/>
                  </a:solidFill>
                </a:uFill>
                <a:latin typeface="Calibri Light" panose="020F0302020204030204"/>
              </a:rPr>
              <a:t>, </a:t>
            </a:r>
            <a:r>
              <a:rPr lang="en-US" sz="2000" b="1" spc="-1" dirty="0" smtClean="0">
                <a:solidFill>
                  <a:srgbClr val="FF0000"/>
                </a:solidFill>
                <a:uFill>
                  <a:solidFill>
                    <a:srgbClr val="FFFFFF"/>
                  </a:solidFill>
                </a:uFill>
                <a:latin typeface="Calibri Light" panose="020F0302020204030204"/>
              </a:rPr>
              <a:t>boxes</a:t>
            </a:r>
            <a:r>
              <a:rPr lang="en-US" sz="2000" spc="-1" dirty="0" smtClean="0">
                <a:solidFill>
                  <a:srgbClr val="FF0000"/>
                </a:solidFill>
                <a:uFill>
                  <a:solidFill>
                    <a:srgbClr val="FFFFFF"/>
                  </a:solidFill>
                </a:uFill>
                <a:latin typeface="Calibri Light" panose="020F0302020204030204"/>
              </a:rPr>
              <a:t> </a:t>
            </a:r>
            <a:r>
              <a:rPr lang="en-US" sz="2000" spc="-1" dirty="0" smtClean="0">
                <a:uFill>
                  <a:solidFill>
                    <a:srgbClr val="FFFFFF"/>
                  </a:solidFill>
                </a:uFill>
                <a:latin typeface="Calibri Light" panose="020F0302020204030204"/>
              </a:rPr>
              <a:t>and the </a:t>
            </a:r>
            <a:r>
              <a:rPr lang="en-US" sz="2000" b="1" spc="-1" dirty="0" smtClean="0">
                <a:uFill>
                  <a:solidFill>
                    <a:srgbClr val="FFFFFF"/>
                  </a:solidFill>
                </a:uFill>
                <a:latin typeface="Calibri Light" panose="020F0302020204030204"/>
              </a:rPr>
              <a:t>list of all </a:t>
            </a:r>
            <a:r>
              <a:rPr lang="en-US" sz="2000" b="1" spc="-1" dirty="0" smtClean="0">
                <a:solidFill>
                  <a:srgbClr val="FF0000"/>
                </a:solidFill>
                <a:uFill>
                  <a:solidFill>
                    <a:srgbClr val="FFFFFF"/>
                  </a:solidFill>
                </a:uFill>
                <a:latin typeface="Calibri Light" panose="020F0302020204030204"/>
              </a:rPr>
              <a:t>items </a:t>
            </a:r>
          </a:p>
          <a:p>
            <a:pPr marL="342900" indent="-254000">
              <a:buClr>
                <a:srgbClr val="4F81BD"/>
              </a:buClr>
              <a:buSzPct val="76000"/>
              <a:buFont typeface="Arial"/>
              <a:buChar char="•"/>
            </a:pPr>
            <a:endParaRPr lang="en-US" sz="2000" spc="-1" dirty="0" smtClean="0">
              <a:solidFill>
                <a:srgbClr val="FF0000"/>
              </a:solidFill>
              <a:uFill>
                <a:solidFill>
                  <a:srgbClr val="FFFFFF"/>
                </a:solidFill>
              </a:uFill>
              <a:latin typeface="Calibri Light" panose="020F0302020204030204"/>
            </a:endParaRPr>
          </a:p>
          <a:p>
            <a:pPr marL="342900" indent="-254000">
              <a:buClr>
                <a:srgbClr val="4F81BD"/>
              </a:buClr>
              <a:buSzPct val="76000"/>
              <a:buFont typeface="Arial"/>
              <a:buChar char="•"/>
            </a:pPr>
            <a:r>
              <a:rPr lang="en-US" sz="2000" spc="-1" dirty="0" smtClean="0">
                <a:solidFill>
                  <a:prstClr val="black"/>
                </a:solidFill>
                <a:uFill>
                  <a:solidFill>
                    <a:srgbClr val="FFFFFF"/>
                  </a:solidFill>
                </a:uFill>
                <a:latin typeface="Calibri Light" panose="020F0302020204030204"/>
              </a:rPr>
              <a:t>Provide methods for query transactions: </a:t>
            </a:r>
          </a:p>
          <a:p>
            <a:pPr marL="546100" lvl="1">
              <a:buClr>
                <a:srgbClr val="4F81BD"/>
              </a:buClr>
              <a:buSzPct val="76000"/>
            </a:pPr>
            <a:r>
              <a:rPr lang="en-US" sz="2000" b="1" spc="-1" dirty="0" smtClean="0">
                <a:solidFill>
                  <a:schemeClr val="accent1"/>
                </a:solidFill>
                <a:uFill>
                  <a:solidFill>
                    <a:srgbClr val="FFFFFF"/>
                  </a:solidFill>
                </a:uFill>
                <a:latin typeface="Calibri Light" panose="020F0302020204030204"/>
              </a:rPr>
              <a:t>purchase</a:t>
            </a:r>
            <a:r>
              <a:rPr lang="en-US" sz="2000" spc="-1" dirty="0" smtClean="0">
                <a:solidFill>
                  <a:prstClr val="black"/>
                </a:solidFill>
                <a:uFill>
                  <a:solidFill>
                    <a:srgbClr val="FFFFFF"/>
                  </a:solidFill>
                </a:uFill>
                <a:latin typeface="Calibri Light" panose="020F0302020204030204"/>
              </a:rPr>
              <a:t>, </a:t>
            </a:r>
            <a:r>
              <a:rPr lang="en-US" sz="2000" b="1" spc="-1" dirty="0" smtClean="0">
                <a:solidFill>
                  <a:schemeClr val="accent1"/>
                </a:solidFill>
                <a:uFill>
                  <a:solidFill>
                    <a:srgbClr val="FFFFFF"/>
                  </a:solidFill>
                </a:uFill>
                <a:latin typeface="Calibri Light" panose="020F0302020204030204"/>
              </a:rPr>
              <a:t>deposit</a:t>
            </a:r>
            <a:r>
              <a:rPr lang="en-US" sz="2000" spc="-1" dirty="0" smtClean="0">
                <a:solidFill>
                  <a:prstClr val="black"/>
                </a:solidFill>
                <a:uFill>
                  <a:solidFill>
                    <a:srgbClr val="FFFFFF"/>
                  </a:solidFill>
                </a:uFill>
                <a:latin typeface="Calibri Light" panose="020F0302020204030204"/>
              </a:rPr>
              <a:t>, </a:t>
            </a:r>
            <a:r>
              <a:rPr lang="en-US" sz="2000" b="1" spc="-1" dirty="0" smtClean="0">
                <a:solidFill>
                  <a:schemeClr val="accent1"/>
                </a:solidFill>
                <a:uFill>
                  <a:solidFill>
                    <a:srgbClr val="FFFFFF"/>
                  </a:solidFill>
                </a:uFill>
                <a:latin typeface="Calibri Light" panose="020F0302020204030204"/>
              </a:rPr>
              <a:t>withdraw</a:t>
            </a:r>
            <a:r>
              <a:rPr lang="en-US" sz="2000" spc="-1" dirty="0" smtClean="0">
                <a:solidFill>
                  <a:prstClr val="black"/>
                </a:solidFill>
                <a:uFill>
                  <a:solidFill>
                    <a:srgbClr val="FFFFFF"/>
                  </a:solidFill>
                </a:uFill>
                <a:latin typeface="Calibri Light" panose="020F0302020204030204"/>
              </a:rPr>
              <a:t>, …</a:t>
            </a:r>
            <a:endParaRPr lang="en-US" sz="2000" spc="-1" dirty="0">
              <a:solidFill>
                <a:prstClr val="black"/>
              </a:solidFill>
              <a:uFill>
                <a:solidFill>
                  <a:srgbClr val="FFFFFF"/>
                </a:solidFill>
              </a:uFill>
              <a:latin typeface="Calibri Light" panose="020F0302020204030204"/>
            </a:endParaRPr>
          </a:p>
        </p:txBody>
      </p:sp>
      <p:sp>
        <p:nvSpPr>
          <p:cNvPr id="5" name="Rectangle 4"/>
          <p:cNvSpPr/>
          <p:nvPr/>
        </p:nvSpPr>
        <p:spPr>
          <a:xfrm>
            <a:off x="668864" y="2852935"/>
            <a:ext cx="3910213" cy="338437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1"/>
          <p:cNvSpPr/>
          <p:nvPr/>
        </p:nvSpPr>
        <p:spPr>
          <a:xfrm>
            <a:off x="211665" y="2531286"/>
            <a:ext cx="1972735" cy="465666"/>
          </a:xfrm>
          <a:prstGeom prst="rect">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smtClean="0">
                <a:solidFill>
                  <a:prstClr val="white"/>
                </a:solidFill>
              </a:rPr>
              <a:t>Hand/Box</a:t>
            </a:r>
            <a:endParaRPr lang="en-US" sz="2400" dirty="0">
              <a:solidFill>
                <a:prstClr val="white"/>
              </a:solidFill>
            </a:endParaRPr>
          </a:p>
        </p:txBody>
      </p:sp>
      <p:sp>
        <p:nvSpPr>
          <p:cNvPr id="7" name="Rectangle 6"/>
          <p:cNvSpPr/>
          <p:nvPr/>
        </p:nvSpPr>
        <p:spPr>
          <a:xfrm>
            <a:off x="751412" y="3117736"/>
            <a:ext cx="3714751" cy="3046988"/>
          </a:xfrm>
          <a:prstGeom prst="rect">
            <a:avLst/>
          </a:prstGeom>
        </p:spPr>
        <p:txBody>
          <a:bodyPr wrap="square">
            <a:spAutoFit/>
          </a:bodyPr>
          <a:lstStyle/>
          <a:p>
            <a:pPr marL="342900" indent="-254000">
              <a:buClr>
                <a:srgbClr val="4F81BD"/>
              </a:buClr>
              <a:buSzPct val="76000"/>
              <a:buFont typeface="Arial"/>
              <a:buChar char="•"/>
            </a:pPr>
            <a:r>
              <a:rPr lang="en-US" sz="2000" spc="-1" dirty="0">
                <a:solidFill>
                  <a:prstClr val="black"/>
                </a:solidFill>
                <a:uFill>
                  <a:solidFill>
                    <a:srgbClr val="FFFFFF"/>
                  </a:solidFill>
                </a:uFill>
                <a:latin typeface="Calibri Light" panose="020F0302020204030204"/>
              </a:rPr>
              <a:t>Provide basic operations that </a:t>
            </a:r>
            <a:r>
              <a:rPr lang="en-US" sz="2000" b="1" spc="-1" dirty="0">
                <a:solidFill>
                  <a:schemeClr val="accent1"/>
                </a:solidFill>
                <a:uFill>
                  <a:solidFill>
                    <a:srgbClr val="FFFFFF"/>
                  </a:solidFill>
                </a:uFill>
                <a:latin typeface="Calibri Light" panose="020F0302020204030204"/>
              </a:rPr>
              <a:t>add</a:t>
            </a:r>
            <a:r>
              <a:rPr lang="en-US" sz="2000" spc="-1" dirty="0">
                <a:solidFill>
                  <a:prstClr val="black"/>
                </a:solidFill>
                <a:uFill>
                  <a:solidFill>
                    <a:srgbClr val="FFFFFF"/>
                  </a:solidFill>
                </a:uFill>
                <a:latin typeface="Calibri Light" panose="020F0302020204030204"/>
              </a:rPr>
              <a:t> or </a:t>
            </a:r>
            <a:r>
              <a:rPr lang="en-US" sz="2000" b="1" spc="-1" dirty="0">
                <a:solidFill>
                  <a:schemeClr val="accent1"/>
                </a:solidFill>
                <a:uFill>
                  <a:solidFill>
                    <a:srgbClr val="FFFFFF"/>
                  </a:solidFill>
                </a:uFill>
                <a:latin typeface="Calibri Light" panose="020F0302020204030204"/>
              </a:rPr>
              <a:t>remove</a:t>
            </a:r>
            <a:r>
              <a:rPr lang="en-US" sz="2000" spc="-1" dirty="0">
                <a:solidFill>
                  <a:prstClr val="black"/>
                </a:solidFill>
                <a:uFill>
                  <a:solidFill>
                    <a:srgbClr val="FFFFFF"/>
                  </a:solidFill>
                </a:uFill>
                <a:latin typeface="Calibri Light" panose="020F0302020204030204"/>
              </a:rPr>
              <a:t> file name from the </a:t>
            </a:r>
            <a:r>
              <a:rPr lang="en-US" sz="2000" spc="-1" dirty="0" smtClean="0">
                <a:solidFill>
                  <a:prstClr val="black"/>
                </a:solidFill>
                <a:uFill>
                  <a:solidFill>
                    <a:srgbClr val="FFFFFF"/>
                  </a:solidFill>
                </a:uFill>
                <a:latin typeface="Calibri Light" panose="020F0302020204030204"/>
              </a:rPr>
              <a:t>list</a:t>
            </a:r>
          </a:p>
          <a:p>
            <a:pPr marL="546100" lvl="1">
              <a:buClr>
                <a:srgbClr val="4F81BD"/>
              </a:buClr>
              <a:buSzPct val="76000"/>
            </a:pPr>
            <a:r>
              <a:rPr lang="en-US" spc="-1" dirty="0" smtClean="0">
                <a:solidFill>
                  <a:prstClr val="black"/>
                </a:solidFill>
                <a:uFill>
                  <a:solidFill>
                    <a:srgbClr val="FFFFFF"/>
                  </a:solidFill>
                </a:uFill>
                <a:latin typeface="Calibri Light" panose="020F0302020204030204"/>
              </a:rPr>
              <a:t>These basic operations are supposed to be called by query methods implemented in </a:t>
            </a:r>
            <a:r>
              <a:rPr lang="en-US" b="1" spc="-1" dirty="0" err="1" smtClean="0">
                <a:solidFill>
                  <a:srgbClr val="FF0000"/>
                </a:solidFill>
                <a:uFill>
                  <a:solidFill>
                    <a:srgbClr val="FFFFFF"/>
                  </a:solidFill>
                </a:uFill>
                <a:latin typeface="Calibri Light" panose="020F0302020204030204"/>
              </a:rPr>
              <a:t>StorageManager</a:t>
            </a:r>
            <a:endParaRPr lang="en-US" b="1" spc="-1" dirty="0" smtClean="0">
              <a:solidFill>
                <a:srgbClr val="FF0000"/>
              </a:solidFill>
              <a:uFill>
                <a:solidFill>
                  <a:srgbClr val="FFFFFF"/>
                </a:solidFill>
              </a:uFill>
              <a:latin typeface="Calibri Light" panose="020F0302020204030204"/>
            </a:endParaRPr>
          </a:p>
          <a:p>
            <a:pPr marL="546100" lvl="1">
              <a:buClr>
                <a:srgbClr val="4F81BD"/>
              </a:buClr>
              <a:buSzPct val="76000"/>
            </a:pPr>
            <a:endParaRPr lang="en-US" sz="2000" b="1" spc="-1" dirty="0" smtClean="0">
              <a:solidFill>
                <a:srgbClr val="FF0000"/>
              </a:solidFill>
              <a:uFill>
                <a:solidFill>
                  <a:srgbClr val="FFFFFF"/>
                </a:solidFill>
              </a:uFill>
              <a:latin typeface="Calibri Light" panose="020F0302020204030204"/>
            </a:endParaRPr>
          </a:p>
          <a:p>
            <a:pPr marL="342900" indent="-254000">
              <a:buClr>
                <a:srgbClr val="4F81BD"/>
              </a:buClr>
              <a:buSzPct val="76000"/>
              <a:buFont typeface="Arial"/>
              <a:buChar char="•"/>
            </a:pPr>
            <a:r>
              <a:rPr lang="en-US" sz="2000" spc="-1" dirty="0" smtClean="0">
                <a:solidFill>
                  <a:prstClr val="black"/>
                </a:solidFill>
                <a:uFill>
                  <a:solidFill>
                    <a:srgbClr val="FFFFFF"/>
                  </a:solidFill>
                </a:uFill>
                <a:latin typeface="Calibri Light" panose="020F0302020204030204"/>
              </a:rPr>
              <a:t>Other helper methods, like </a:t>
            </a:r>
            <a:r>
              <a:rPr lang="en-US" sz="2000" spc="-1" dirty="0" err="1" smtClean="0">
                <a:solidFill>
                  <a:schemeClr val="accent1"/>
                </a:solidFill>
                <a:uFill>
                  <a:solidFill>
                    <a:srgbClr val="FFFFFF"/>
                  </a:solidFill>
                </a:uFill>
                <a:latin typeface="Calibri Light" panose="020F0302020204030204"/>
              </a:rPr>
              <a:t>isFull</a:t>
            </a:r>
            <a:r>
              <a:rPr lang="en-US" sz="2000" spc="-1" dirty="0" smtClean="0">
                <a:solidFill>
                  <a:prstClr val="black"/>
                </a:solidFill>
                <a:uFill>
                  <a:solidFill>
                    <a:srgbClr val="FFFFFF"/>
                  </a:solidFill>
                </a:uFill>
                <a:latin typeface="Calibri Light" panose="020F0302020204030204"/>
              </a:rPr>
              <a:t>, </a:t>
            </a:r>
            <a:r>
              <a:rPr lang="en-US" sz="2000" spc="-1" dirty="0" err="1" smtClean="0">
                <a:solidFill>
                  <a:schemeClr val="accent1"/>
                </a:solidFill>
                <a:uFill>
                  <a:solidFill>
                    <a:srgbClr val="FFFFFF"/>
                  </a:solidFill>
                </a:uFill>
                <a:latin typeface="Calibri Light" panose="020F0302020204030204"/>
              </a:rPr>
              <a:t>is</a:t>
            </a:r>
            <a:r>
              <a:rPr lang="en-US" altLang="zh-CN" sz="2000" spc="-1" dirty="0" err="1" smtClean="0">
                <a:solidFill>
                  <a:schemeClr val="accent1"/>
                </a:solidFill>
                <a:uFill>
                  <a:solidFill>
                    <a:srgbClr val="FFFFFF"/>
                  </a:solidFill>
                </a:uFill>
                <a:latin typeface="Calibri Light" panose="020F0302020204030204"/>
              </a:rPr>
              <a:t>E</a:t>
            </a:r>
            <a:r>
              <a:rPr lang="en-US" sz="2000" spc="-1" dirty="0" err="1" smtClean="0">
                <a:solidFill>
                  <a:schemeClr val="accent1"/>
                </a:solidFill>
                <a:uFill>
                  <a:solidFill>
                    <a:srgbClr val="FFFFFF"/>
                  </a:solidFill>
                </a:uFill>
                <a:latin typeface="Calibri Light" panose="020F0302020204030204"/>
              </a:rPr>
              <a:t>mpty</a:t>
            </a:r>
            <a:r>
              <a:rPr lang="en-US" sz="2000" spc="-1" dirty="0" smtClean="0">
                <a:solidFill>
                  <a:prstClr val="black"/>
                </a:solidFill>
                <a:uFill>
                  <a:solidFill>
                    <a:srgbClr val="FFFFFF"/>
                  </a:solidFill>
                </a:uFill>
                <a:latin typeface="Calibri Light" panose="020F0302020204030204"/>
              </a:rPr>
              <a:t>, </a:t>
            </a:r>
            <a:r>
              <a:rPr lang="en-US" sz="2000" spc="-1" dirty="0" err="1" smtClean="0">
                <a:solidFill>
                  <a:prstClr val="black"/>
                </a:solidFill>
                <a:uFill>
                  <a:solidFill>
                    <a:srgbClr val="FFFFFF"/>
                  </a:solidFill>
                </a:uFill>
                <a:latin typeface="Calibri Light" panose="020F0302020204030204"/>
              </a:rPr>
              <a:t>etc</a:t>
            </a:r>
            <a:r>
              <a:rPr lang="en-US" sz="2000" spc="-1" dirty="0" smtClean="0">
                <a:solidFill>
                  <a:prstClr val="black"/>
                </a:solidFill>
                <a:uFill>
                  <a:solidFill>
                    <a:srgbClr val="FFFFFF"/>
                  </a:solidFill>
                </a:uFill>
                <a:latin typeface="Calibri Light" panose="020F0302020204030204"/>
              </a:rPr>
              <a:t>…</a:t>
            </a:r>
            <a:endParaRPr lang="en-US" sz="2000" spc="-1" dirty="0">
              <a:solidFill>
                <a:prstClr val="black"/>
              </a:solidFill>
              <a:uFill>
                <a:solidFill>
                  <a:srgbClr val="FFFFFF"/>
                </a:solidFill>
              </a:uFill>
              <a:latin typeface="Calibri Light" panose="020F0302020204030204"/>
            </a:endParaRPr>
          </a:p>
        </p:txBody>
      </p:sp>
      <p:sp>
        <p:nvSpPr>
          <p:cNvPr id="8" name="Rectangle 7"/>
          <p:cNvSpPr/>
          <p:nvPr/>
        </p:nvSpPr>
        <p:spPr>
          <a:xfrm>
            <a:off x="5095875" y="2780821"/>
            <a:ext cx="3768722" cy="345649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1"/>
          <p:cNvSpPr/>
          <p:nvPr/>
        </p:nvSpPr>
        <p:spPr>
          <a:xfrm>
            <a:off x="4697612" y="2535289"/>
            <a:ext cx="1972735" cy="465666"/>
          </a:xfrm>
          <a:prstGeom prst="rect">
            <a:avLst/>
          </a:prstGeom>
          <a:solidFill>
            <a:srgbClr val="0066FF"/>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smtClean="0">
                <a:solidFill>
                  <a:prstClr val="white"/>
                </a:solidFill>
              </a:rPr>
              <a:t>Item</a:t>
            </a:r>
            <a:endParaRPr lang="en-US" sz="2400" dirty="0">
              <a:solidFill>
                <a:prstClr val="white"/>
              </a:solidFill>
            </a:endParaRPr>
          </a:p>
        </p:txBody>
      </p:sp>
      <p:sp>
        <p:nvSpPr>
          <p:cNvPr id="10" name="Rectangle 9"/>
          <p:cNvSpPr/>
          <p:nvPr/>
        </p:nvSpPr>
        <p:spPr>
          <a:xfrm>
            <a:off x="5174392" y="3089153"/>
            <a:ext cx="3611688" cy="1785104"/>
          </a:xfrm>
          <a:prstGeom prst="rect">
            <a:avLst/>
          </a:prstGeom>
        </p:spPr>
        <p:txBody>
          <a:bodyPr wrap="square">
            <a:spAutoFit/>
          </a:bodyPr>
          <a:lstStyle/>
          <a:p>
            <a:pPr marL="285750" indent="-254000">
              <a:buClr>
                <a:srgbClr val="4F81BD"/>
              </a:buClr>
              <a:buSzPct val="76000"/>
              <a:buFont typeface="Arial"/>
              <a:buChar char="•"/>
            </a:pPr>
            <a:r>
              <a:rPr lang="en-US" sz="2000" spc="-1" dirty="0" smtClean="0">
                <a:solidFill>
                  <a:prstClr val="black"/>
                </a:solidFill>
                <a:uFill>
                  <a:solidFill>
                    <a:srgbClr val="FFFFFF"/>
                  </a:solidFill>
                </a:uFill>
                <a:latin typeface="Calibri Light" panose="020F0302020204030204"/>
              </a:rPr>
              <a:t>Provide setter and getter for:</a:t>
            </a:r>
            <a:endParaRPr lang="en-US" sz="2000" spc="-1" dirty="0">
              <a:solidFill>
                <a:prstClr val="black"/>
              </a:solidFill>
              <a:uFill>
                <a:solidFill>
                  <a:srgbClr val="FFFFFF"/>
                </a:solidFill>
              </a:uFill>
              <a:latin typeface="Calibri Light" panose="020F0302020204030204"/>
            </a:endParaRPr>
          </a:p>
          <a:p>
            <a:pPr marL="628650" lvl="1" indent="-254000">
              <a:buClr>
                <a:srgbClr val="4F81BD"/>
              </a:buClr>
              <a:buSzPct val="76000"/>
              <a:buFont typeface="Arial"/>
              <a:buChar char="•"/>
            </a:pPr>
            <a:r>
              <a:rPr lang="en-US" b="1" spc="-1" dirty="0" smtClean="0">
                <a:solidFill>
                  <a:srgbClr val="00B050"/>
                </a:solidFill>
                <a:uFill>
                  <a:solidFill>
                    <a:srgbClr val="FFFFFF"/>
                  </a:solidFill>
                </a:uFill>
                <a:latin typeface="Calibri Light" panose="020F0302020204030204"/>
              </a:rPr>
              <a:t>name</a:t>
            </a:r>
            <a:endParaRPr lang="en-US" b="1" spc="-1" dirty="0">
              <a:solidFill>
                <a:srgbClr val="00B050"/>
              </a:solidFill>
              <a:uFill>
                <a:solidFill>
                  <a:srgbClr val="FFFFFF"/>
                </a:solidFill>
              </a:uFill>
              <a:latin typeface="Calibri Light" panose="020F0302020204030204"/>
            </a:endParaRPr>
          </a:p>
          <a:p>
            <a:pPr marL="628650" lvl="1" indent="-254000">
              <a:buClr>
                <a:srgbClr val="4F81BD"/>
              </a:buClr>
              <a:buSzPct val="76000"/>
              <a:buFont typeface="Arial"/>
              <a:buChar char="•"/>
            </a:pPr>
            <a:r>
              <a:rPr lang="en-US" b="1" spc="-1" dirty="0" smtClean="0">
                <a:solidFill>
                  <a:srgbClr val="00B050"/>
                </a:solidFill>
                <a:uFill>
                  <a:solidFill>
                    <a:srgbClr val="FFFFFF"/>
                  </a:solidFill>
                </a:uFill>
                <a:latin typeface="Calibri Light" panose="020F0302020204030204"/>
              </a:rPr>
              <a:t>value</a:t>
            </a:r>
            <a:endParaRPr lang="en-US" b="1" spc="-1" dirty="0">
              <a:solidFill>
                <a:srgbClr val="00B050"/>
              </a:solidFill>
              <a:uFill>
                <a:solidFill>
                  <a:srgbClr val="FFFFFF"/>
                </a:solidFill>
              </a:uFill>
              <a:latin typeface="Calibri Light" panose="020F0302020204030204"/>
            </a:endParaRPr>
          </a:p>
          <a:p>
            <a:pPr marL="628650" lvl="1" indent="-254000">
              <a:buClr>
                <a:srgbClr val="4F81BD"/>
              </a:buClr>
              <a:buSzPct val="76000"/>
              <a:buFont typeface="Arial"/>
              <a:buChar char="•"/>
            </a:pPr>
            <a:r>
              <a:rPr lang="en-US" b="1" spc="-1" dirty="0" smtClean="0">
                <a:solidFill>
                  <a:srgbClr val="00B050"/>
                </a:solidFill>
                <a:uFill>
                  <a:solidFill>
                    <a:srgbClr val="FFFFFF"/>
                  </a:solidFill>
                </a:uFill>
                <a:latin typeface="Calibri Light" panose="020F0302020204030204"/>
              </a:rPr>
              <a:t>location</a:t>
            </a:r>
          </a:p>
          <a:p>
            <a:pPr marL="171450" indent="-254000">
              <a:buClr>
                <a:srgbClr val="4F81BD"/>
              </a:buClr>
              <a:buSzPct val="76000"/>
              <a:buFont typeface="Arial"/>
              <a:buChar char="•"/>
            </a:pPr>
            <a:endParaRPr lang="en-US" b="1" spc="-1" dirty="0" smtClean="0">
              <a:solidFill>
                <a:srgbClr val="0066FF"/>
              </a:solidFill>
              <a:uFill>
                <a:solidFill>
                  <a:srgbClr val="FFFFFF"/>
                </a:solidFill>
              </a:uFill>
              <a:latin typeface="Calibri Light" panose="020F0302020204030204"/>
            </a:endParaRPr>
          </a:p>
          <a:p>
            <a:pPr marL="171450" indent="-254000">
              <a:buClr>
                <a:srgbClr val="4F81BD"/>
              </a:buClr>
              <a:buSzPct val="76000"/>
              <a:buFont typeface="Arial"/>
              <a:buChar char="•"/>
            </a:pPr>
            <a:r>
              <a:rPr lang="en-US" b="1" spc="-1" dirty="0" smtClean="0">
                <a:solidFill>
                  <a:srgbClr val="00B050"/>
                </a:solidFill>
                <a:uFill>
                  <a:solidFill>
                    <a:srgbClr val="FFFFFF"/>
                  </a:solidFill>
                </a:uFill>
                <a:latin typeface="Calibri Light" panose="020F0302020204030204"/>
              </a:rPr>
              <a:t>0</a:t>
            </a:r>
            <a:r>
              <a:rPr lang="en-US" b="1" spc="-1" dirty="0" smtClean="0">
                <a:uFill>
                  <a:solidFill>
                    <a:srgbClr val="FFFFFF"/>
                  </a:solidFill>
                </a:uFill>
                <a:latin typeface="Calibri Light" panose="020F0302020204030204"/>
              </a:rPr>
              <a:t> </a:t>
            </a:r>
            <a:r>
              <a:rPr lang="en-US" spc="-1" dirty="0" smtClean="0">
                <a:uFill>
                  <a:solidFill>
                    <a:srgbClr val="FFFFFF"/>
                  </a:solidFill>
                </a:uFill>
                <a:latin typeface="Calibri Light" panose="020F0302020204030204"/>
              </a:rPr>
              <a:t>indicate the </a:t>
            </a:r>
            <a:r>
              <a:rPr lang="en-US" b="1" spc="-1" dirty="0" smtClean="0">
                <a:solidFill>
                  <a:srgbClr val="00B050"/>
                </a:solidFill>
                <a:uFill>
                  <a:solidFill>
                    <a:srgbClr val="FFFFFF"/>
                  </a:solidFill>
                </a:uFill>
                <a:latin typeface="Calibri Light" panose="020F0302020204030204"/>
              </a:rPr>
              <a:t>location</a:t>
            </a:r>
            <a:r>
              <a:rPr lang="en-US" spc="-1" dirty="0" smtClean="0">
                <a:uFill>
                  <a:solidFill>
                    <a:srgbClr val="FFFFFF"/>
                  </a:solidFill>
                </a:uFill>
                <a:latin typeface="Calibri Light" panose="020F0302020204030204"/>
              </a:rPr>
              <a:t> for </a:t>
            </a:r>
            <a:r>
              <a:rPr lang="en-US" b="1" spc="-1" dirty="0" smtClean="0">
                <a:solidFill>
                  <a:srgbClr val="FF0000"/>
                </a:solidFill>
                <a:uFill>
                  <a:solidFill>
                    <a:srgbClr val="FFFFFF"/>
                  </a:solidFill>
                </a:uFill>
                <a:latin typeface="Calibri Light" panose="020F0302020204030204"/>
              </a:rPr>
              <a:t>hand</a:t>
            </a:r>
            <a:endParaRPr lang="en-US" b="1" spc="-1" dirty="0">
              <a:solidFill>
                <a:srgbClr val="FF0000"/>
              </a:solidFill>
              <a:uFill>
                <a:solidFill>
                  <a:srgbClr val="FFFFFF"/>
                </a:solidFill>
              </a:uFill>
              <a:latin typeface="Calibri Light" panose="020F0302020204030204"/>
            </a:endParaRPr>
          </a:p>
        </p:txBody>
      </p:sp>
      <p:sp>
        <p:nvSpPr>
          <p:cNvPr id="11" name="CustomShape 2"/>
          <p:cNvSpPr/>
          <p:nvPr/>
        </p:nvSpPr>
        <p:spPr>
          <a:xfrm>
            <a:off x="2547083" y="6327189"/>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smtClean="0">
                <a:solidFill>
                  <a:prstClr val="white"/>
                </a:solidFill>
                <a:uFill>
                  <a:solidFill>
                    <a:srgbClr val="FFFFFF"/>
                  </a:solidFill>
                </a:uFill>
                <a:latin typeface="Calibri Light" panose="020F0302020204030204"/>
              </a:rPr>
              <a:t>Storage</a:t>
            </a:r>
            <a:endParaRPr sz="1400" dirty="0">
              <a:solidFill>
                <a:prstClr val="white"/>
              </a:solidFill>
              <a:latin typeface="Calibri Light" panose="020F0302020204030204"/>
            </a:endParaRPr>
          </a:p>
        </p:txBody>
      </p:sp>
      <p:sp>
        <p:nvSpPr>
          <p:cNvPr id="12" name="Slide Number Placeholder 11"/>
          <p:cNvSpPr>
            <a:spLocks noGrp="1"/>
          </p:cNvSpPr>
          <p:nvPr>
            <p:ph type="sldNum" sz="quarter" idx="12"/>
          </p:nvPr>
        </p:nvSpPr>
        <p:spPr/>
        <p:txBody>
          <a:bodyPr/>
          <a:lstStyle/>
          <a:p>
            <a:fld id="{835E20A1-CA8B-C44B-AF3A-EA9FF10691F4}" type="slidenum">
              <a:rPr lang="en-US" smtClean="0"/>
              <a:pPr/>
              <a:t>37</a:t>
            </a:fld>
            <a:endParaRPr lang="en-US"/>
          </a:p>
        </p:txBody>
      </p:sp>
    </p:spTree>
    <p:extLst>
      <p:ext uri="{BB962C8B-B14F-4D97-AF65-F5344CB8AC3E}">
        <p14:creationId xmlns:p14="http://schemas.microsoft.com/office/powerpoint/2010/main" val="189139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fade">
                                      <p:cBhvr>
                                        <p:cTn id="32" dur="500"/>
                                        <p:tgtEl>
                                          <p:spTgt spid="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500"/>
                                        <p:tgtEl>
                                          <p:spTgt spid="10">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xEl>
                                              <p:pRg st="1" end="1"/>
                                            </p:txEl>
                                          </p:spTgt>
                                        </p:tgtEl>
                                        <p:attrNameLst>
                                          <p:attrName>style.visibility</p:attrName>
                                        </p:attrNameLst>
                                      </p:cBhvr>
                                      <p:to>
                                        <p:strVal val="visible"/>
                                      </p:to>
                                    </p:set>
                                    <p:animEffect transition="in" filter="fade">
                                      <p:cBhvr>
                                        <p:cTn id="40" dur="500"/>
                                        <p:tgtEl>
                                          <p:spTgt spid="10">
                                            <p:txEl>
                                              <p:pRg st="1" end="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animEffect transition="in" filter="fade">
                                      <p:cBhvr>
                                        <p:cTn id="43" dur="500"/>
                                        <p:tgtEl>
                                          <p:spTgt spid="10">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xEl>
                                              <p:pRg st="3" end="3"/>
                                            </p:txEl>
                                          </p:spTgt>
                                        </p:tgtEl>
                                        <p:attrNameLst>
                                          <p:attrName>style.visibility</p:attrName>
                                        </p:attrNameLst>
                                      </p:cBhvr>
                                      <p:to>
                                        <p:strVal val="visible"/>
                                      </p:to>
                                    </p:set>
                                    <p:animEffect transition="in" filter="fade">
                                      <p:cBhvr>
                                        <p:cTn id="46" dur="500"/>
                                        <p:tgtEl>
                                          <p:spTgt spid="10">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0">
                                            <p:txEl>
                                              <p:pRg st="5" end="5"/>
                                            </p:txEl>
                                          </p:spTgt>
                                        </p:tgtEl>
                                        <p:attrNameLst>
                                          <p:attrName>style.visibility</p:attrName>
                                        </p:attrNameLst>
                                      </p:cBhvr>
                                      <p:to>
                                        <p:strVal val="visible"/>
                                      </p:to>
                                    </p:set>
                                    <p:animEffect transition="in" filter="fade">
                                      <p:cBhvr>
                                        <p:cTn id="49"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47664" y="1933971"/>
            <a:ext cx="6420118" cy="1200329"/>
          </a:xfrm>
          <a:prstGeom prst="rect">
            <a:avLst/>
          </a:prstGeom>
        </p:spPr>
        <p:txBody>
          <a:bodyPr wrap="square">
            <a:spAutoFit/>
          </a:bodyPr>
          <a:lstStyle/>
          <a:p>
            <a:r>
              <a:rPr lang="en-US" b="1" dirty="0" smtClean="0">
                <a:solidFill>
                  <a:srgbClr val="7F0055"/>
                </a:solidFill>
                <a:latin typeface="Monaco" charset="0"/>
              </a:rPr>
              <a:t>public </a:t>
            </a:r>
            <a:r>
              <a:rPr lang="en-US" b="1" dirty="0" err="1" smtClean="0">
                <a:solidFill>
                  <a:srgbClr val="7F0055"/>
                </a:solidFill>
                <a:latin typeface="Monaco" charset="0"/>
              </a:rPr>
              <a:t>boolean</a:t>
            </a:r>
            <a:r>
              <a:rPr lang="en-US" b="1" dirty="0" smtClean="0">
                <a:solidFill>
                  <a:srgbClr val="7F0055"/>
                </a:solidFill>
                <a:latin typeface="Monaco" charset="0"/>
              </a:rPr>
              <a:t> </a:t>
            </a:r>
            <a:r>
              <a:rPr lang="en-US" b="1" dirty="0" smtClean="0">
                <a:solidFill>
                  <a:srgbClr val="000000"/>
                </a:solidFill>
                <a:latin typeface="Monaco" charset="0"/>
              </a:rPr>
              <a:t>add(String </a:t>
            </a:r>
            <a:r>
              <a:rPr lang="en-US" b="1" dirty="0" err="1" smtClean="0">
                <a:solidFill>
                  <a:srgbClr val="000000"/>
                </a:solidFill>
                <a:latin typeface="Monaco" charset="0"/>
              </a:rPr>
              <a:t>itemName</a:t>
            </a:r>
            <a:r>
              <a:rPr lang="en-US" b="1" dirty="0" smtClean="0">
                <a:solidFill>
                  <a:srgbClr val="000000"/>
                </a:solidFill>
                <a:latin typeface="Monaco" charset="0"/>
              </a:rPr>
              <a:t>) {</a:t>
            </a:r>
          </a:p>
          <a:p>
            <a:pPr lvl="1"/>
            <a:r>
              <a:rPr lang="en-US" b="1" dirty="0" smtClean="0">
                <a:solidFill>
                  <a:srgbClr val="7F0055"/>
                </a:solidFill>
                <a:latin typeface="Monaco" charset="0"/>
              </a:rPr>
              <a:t>return</a:t>
            </a:r>
            <a:r>
              <a:rPr lang="en-US" dirty="0" smtClean="0">
                <a:solidFill>
                  <a:srgbClr val="000000"/>
                </a:solidFill>
                <a:latin typeface="Monaco" charset="0"/>
              </a:rPr>
              <a:t> </a:t>
            </a:r>
            <a:r>
              <a:rPr lang="en-US" b="1" dirty="0" err="1" smtClean="0">
                <a:solidFill>
                  <a:srgbClr val="7F0055"/>
                </a:solidFill>
                <a:latin typeface="Monaco" charset="0"/>
              </a:rPr>
              <a:t>this</a:t>
            </a:r>
            <a:r>
              <a:rPr lang="en-US" b="1" dirty="0" err="1" smtClean="0">
                <a:solidFill>
                  <a:srgbClr val="000000"/>
                </a:solidFill>
                <a:latin typeface="Monaco" charset="0"/>
              </a:rPr>
              <a:t>.</a:t>
            </a:r>
            <a:r>
              <a:rPr lang="en-US" b="1" dirty="0" err="1" smtClean="0">
                <a:solidFill>
                  <a:srgbClr val="0000C0"/>
                </a:solidFill>
                <a:latin typeface="Monaco" charset="0"/>
              </a:rPr>
              <a:t>itemList</a:t>
            </a:r>
            <a:r>
              <a:rPr lang="en-US" b="1" dirty="0" err="1" smtClean="0">
                <a:solidFill>
                  <a:srgbClr val="000000"/>
                </a:solidFill>
                <a:latin typeface="Monaco" charset="0"/>
              </a:rPr>
              <a:t>.add</a:t>
            </a:r>
            <a:r>
              <a:rPr lang="en-US" b="1" dirty="0" smtClean="0">
                <a:solidFill>
                  <a:srgbClr val="000000"/>
                </a:solidFill>
                <a:latin typeface="Monaco" charset="0"/>
              </a:rPr>
              <a:t>(</a:t>
            </a:r>
            <a:r>
              <a:rPr lang="en-US" b="1" dirty="0" err="1" smtClean="0">
                <a:solidFill>
                  <a:srgbClr val="6A3E3E"/>
                </a:solidFill>
                <a:latin typeface="Monaco" charset="0"/>
              </a:rPr>
              <a:t>newFile</a:t>
            </a:r>
            <a:r>
              <a:rPr lang="en-US" b="1" dirty="0" smtClean="0">
                <a:solidFill>
                  <a:srgbClr val="000000"/>
                </a:solidFill>
                <a:latin typeface="Monaco" charset="0"/>
              </a:rPr>
              <a:t>);</a:t>
            </a:r>
          </a:p>
          <a:p>
            <a:r>
              <a:rPr lang="en-US" b="1" dirty="0" smtClean="0">
                <a:solidFill>
                  <a:srgbClr val="000000"/>
                </a:solidFill>
                <a:latin typeface="Monaco" charset="0"/>
              </a:rPr>
              <a:t>}</a:t>
            </a:r>
          </a:p>
          <a:p>
            <a:endParaRPr lang="en-US" b="1" dirty="0">
              <a:solidFill>
                <a:prstClr val="black"/>
              </a:solidFill>
            </a:endParaRPr>
          </a:p>
        </p:txBody>
      </p:sp>
      <p:sp>
        <p:nvSpPr>
          <p:cNvPr id="4" name="Rectangle 3"/>
          <p:cNvSpPr/>
          <p:nvPr/>
        </p:nvSpPr>
        <p:spPr>
          <a:xfrm>
            <a:off x="916188" y="1658308"/>
            <a:ext cx="7390685" cy="438011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1"/>
          <p:cNvSpPr/>
          <p:nvPr/>
        </p:nvSpPr>
        <p:spPr>
          <a:xfrm>
            <a:off x="340454" y="1412776"/>
            <a:ext cx="1972735" cy="465666"/>
          </a:xfrm>
          <a:prstGeom prst="rect">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smtClean="0">
                <a:solidFill>
                  <a:prstClr val="white"/>
                </a:solidFill>
              </a:rPr>
              <a:t>Hand/Box</a:t>
            </a:r>
            <a:endParaRPr lang="en-US" sz="2400" dirty="0">
              <a:solidFill>
                <a:prstClr val="white"/>
              </a:solidFill>
            </a:endParaRPr>
          </a:p>
        </p:txBody>
      </p:sp>
      <p:sp>
        <p:nvSpPr>
          <p:cNvPr id="6" name="Rectangle 5"/>
          <p:cNvSpPr/>
          <p:nvPr/>
        </p:nvSpPr>
        <p:spPr>
          <a:xfrm>
            <a:off x="1555124" y="3259732"/>
            <a:ext cx="6529589" cy="923330"/>
          </a:xfrm>
          <a:prstGeom prst="rect">
            <a:avLst/>
          </a:prstGeom>
        </p:spPr>
        <p:txBody>
          <a:bodyPr wrap="square">
            <a:spAutoFit/>
          </a:bodyPr>
          <a:lstStyle/>
          <a:p>
            <a:r>
              <a:rPr lang="en-US" b="1" dirty="0" smtClean="0">
                <a:solidFill>
                  <a:srgbClr val="7F0055"/>
                </a:solidFill>
                <a:latin typeface="Monaco" charset="0"/>
              </a:rPr>
              <a:t>public  </a:t>
            </a:r>
            <a:r>
              <a:rPr lang="en-US" b="1" dirty="0" err="1" smtClean="0">
                <a:solidFill>
                  <a:srgbClr val="7F0055"/>
                </a:solidFill>
                <a:latin typeface="Monaco" charset="0"/>
              </a:rPr>
              <a:t>boolean</a:t>
            </a:r>
            <a:r>
              <a:rPr lang="en-US" b="1" dirty="0" smtClean="0">
                <a:solidFill>
                  <a:srgbClr val="7F0055"/>
                </a:solidFill>
                <a:latin typeface="Monaco" charset="0"/>
              </a:rPr>
              <a:t> </a:t>
            </a:r>
            <a:r>
              <a:rPr lang="en-US" b="1" dirty="0" smtClean="0">
                <a:solidFill>
                  <a:srgbClr val="000000"/>
                </a:solidFill>
                <a:latin typeface="Monaco" charset="0"/>
              </a:rPr>
              <a:t>remove(String </a:t>
            </a:r>
            <a:r>
              <a:rPr lang="en-US" b="1" dirty="0" err="1" smtClean="0">
                <a:solidFill>
                  <a:srgbClr val="000000"/>
                </a:solidFill>
                <a:latin typeface="Monaco" charset="0"/>
              </a:rPr>
              <a:t>itemName</a:t>
            </a:r>
            <a:r>
              <a:rPr lang="en-US" b="1" dirty="0" smtClean="0">
                <a:solidFill>
                  <a:srgbClr val="000000"/>
                </a:solidFill>
                <a:latin typeface="Monaco" charset="0"/>
              </a:rPr>
              <a:t>) </a:t>
            </a:r>
            <a:r>
              <a:rPr lang="en-US" b="1" dirty="0">
                <a:solidFill>
                  <a:srgbClr val="000000"/>
                </a:solidFill>
                <a:latin typeface="Monaco" charset="0"/>
              </a:rPr>
              <a:t>{</a:t>
            </a:r>
          </a:p>
          <a:p>
            <a:pPr lvl="1"/>
            <a:r>
              <a:rPr lang="en-US" b="1" dirty="0" smtClean="0">
                <a:solidFill>
                  <a:srgbClr val="7F0055"/>
                </a:solidFill>
                <a:latin typeface="Monaco" charset="0"/>
              </a:rPr>
              <a:t>return</a:t>
            </a:r>
            <a:r>
              <a:rPr lang="en-US" dirty="0" smtClean="0">
                <a:solidFill>
                  <a:srgbClr val="000000"/>
                </a:solidFill>
                <a:latin typeface="Monaco" charset="0"/>
              </a:rPr>
              <a:t> </a:t>
            </a:r>
            <a:r>
              <a:rPr lang="en-US" b="1" dirty="0" err="1" smtClean="0">
                <a:solidFill>
                  <a:srgbClr val="7F0055"/>
                </a:solidFill>
                <a:latin typeface="Monaco" charset="0"/>
              </a:rPr>
              <a:t>this</a:t>
            </a:r>
            <a:r>
              <a:rPr lang="en-US" b="1" dirty="0" err="1" smtClean="0">
                <a:solidFill>
                  <a:srgbClr val="000000"/>
                </a:solidFill>
                <a:latin typeface="Monaco" charset="0"/>
              </a:rPr>
              <a:t>.</a:t>
            </a:r>
            <a:r>
              <a:rPr lang="en-US" b="1" dirty="0" err="1" smtClean="0">
                <a:solidFill>
                  <a:srgbClr val="0000C0"/>
                </a:solidFill>
                <a:latin typeface="Monaco" charset="0"/>
              </a:rPr>
              <a:t>itemList</a:t>
            </a:r>
            <a:r>
              <a:rPr lang="en-US" b="1" dirty="0" err="1" smtClean="0">
                <a:solidFill>
                  <a:srgbClr val="000000"/>
                </a:solidFill>
                <a:latin typeface="Monaco" charset="0"/>
              </a:rPr>
              <a:t>.remove</a:t>
            </a:r>
            <a:r>
              <a:rPr lang="en-US" b="1" dirty="0" smtClean="0">
                <a:solidFill>
                  <a:srgbClr val="000000"/>
                </a:solidFill>
                <a:latin typeface="Monaco" charset="0"/>
              </a:rPr>
              <a:t>(</a:t>
            </a:r>
            <a:r>
              <a:rPr lang="en-US" b="1" dirty="0" err="1" smtClean="0">
                <a:solidFill>
                  <a:srgbClr val="000000"/>
                </a:solidFill>
                <a:latin typeface="Monaco" charset="0"/>
              </a:rPr>
              <a:t>itemName</a:t>
            </a:r>
            <a:r>
              <a:rPr lang="en-US" b="1" dirty="0" smtClean="0">
                <a:solidFill>
                  <a:srgbClr val="000000"/>
                </a:solidFill>
                <a:latin typeface="Monaco" charset="0"/>
              </a:rPr>
              <a:t>);</a:t>
            </a:r>
          </a:p>
          <a:p>
            <a:r>
              <a:rPr lang="tr-TR" b="1" dirty="0" smtClean="0">
                <a:solidFill>
                  <a:srgbClr val="000000"/>
                </a:solidFill>
                <a:latin typeface="Monaco" charset="0"/>
              </a:rPr>
              <a:t>}</a:t>
            </a:r>
            <a:endParaRPr lang="en-US" b="1" dirty="0">
              <a:solidFill>
                <a:prstClr val="black"/>
              </a:solidFill>
            </a:endParaRPr>
          </a:p>
        </p:txBody>
      </p:sp>
      <p:sp>
        <p:nvSpPr>
          <p:cNvPr id="7" name="CustomShape 2"/>
          <p:cNvSpPr/>
          <p:nvPr/>
        </p:nvSpPr>
        <p:spPr>
          <a:xfrm>
            <a:off x="2547083" y="6327189"/>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smtClean="0">
                <a:solidFill>
                  <a:prstClr val="white"/>
                </a:solidFill>
                <a:uFill>
                  <a:solidFill>
                    <a:srgbClr val="FFFFFF"/>
                  </a:solidFill>
                </a:uFill>
                <a:latin typeface="Calibri Light" panose="020F0302020204030204"/>
              </a:rPr>
              <a:t>Storage</a:t>
            </a:r>
            <a:endParaRPr sz="1400" dirty="0">
              <a:solidFill>
                <a:prstClr val="white"/>
              </a:solidFill>
              <a:latin typeface="Calibri Light" panose="020F0302020204030204"/>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38</a:t>
            </a:fld>
            <a:endParaRPr lang="en-US"/>
          </a:p>
        </p:txBody>
      </p:sp>
      <p:sp>
        <p:nvSpPr>
          <p:cNvPr id="11" name="Rectangle 10"/>
          <p:cNvSpPr/>
          <p:nvPr/>
        </p:nvSpPr>
        <p:spPr>
          <a:xfrm>
            <a:off x="1571099" y="4598267"/>
            <a:ext cx="6529589" cy="923330"/>
          </a:xfrm>
          <a:prstGeom prst="rect">
            <a:avLst/>
          </a:prstGeom>
        </p:spPr>
        <p:txBody>
          <a:bodyPr wrap="square">
            <a:spAutoFit/>
          </a:bodyPr>
          <a:lstStyle/>
          <a:p>
            <a:r>
              <a:rPr lang="en-US" b="1" dirty="0" smtClean="0">
                <a:solidFill>
                  <a:srgbClr val="7F0055"/>
                </a:solidFill>
                <a:latin typeface="Monaco" charset="0"/>
              </a:rPr>
              <a:t>public  </a:t>
            </a:r>
            <a:r>
              <a:rPr lang="en-US" b="1" dirty="0" err="1" smtClean="0">
                <a:solidFill>
                  <a:srgbClr val="7F0055"/>
                </a:solidFill>
                <a:latin typeface="Monaco" charset="0"/>
              </a:rPr>
              <a:t>boolean</a:t>
            </a:r>
            <a:r>
              <a:rPr lang="en-US" b="1" dirty="0" smtClean="0">
                <a:solidFill>
                  <a:srgbClr val="7F0055"/>
                </a:solidFill>
                <a:latin typeface="Monaco" charset="0"/>
              </a:rPr>
              <a:t> </a:t>
            </a:r>
            <a:r>
              <a:rPr lang="en-US" b="1" dirty="0" err="1" smtClean="0">
                <a:latin typeface="Monaco" charset="0"/>
              </a:rPr>
              <a:t>isFull</a:t>
            </a:r>
            <a:r>
              <a:rPr lang="en-US" b="1" dirty="0" smtClean="0">
                <a:solidFill>
                  <a:srgbClr val="000000"/>
                </a:solidFill>
                <a:latin typeface="Monaco" charset="0"/>
              </a:rPr>
              <a:t>() </a:t>
            </a:r>
            <a:r>
              <a:rPr lang="en-US" b="1" dirty="0">
                <a:solidFill>
                  <a:srgbClr val="000000"/>
                </a:solidFill>
                <a:latin typeface="Monaco" charset="0"/>
              </a:rPr>
              <a:t>{</a:t>
            </a:r>
          </a:p>
          <a:p>
            <a:pPr lvl="1"/>
            <a:r>
              <a:rPr lang="en-US" b="1" dirty="0" smtClean="0">
                <a:solidFill>
                  <a:srgbClr val="7F0055"/>
                </a:solidFill>
                <a:latin typeface="Monaco" charset="0"/>
              </a:rPr>
              <a:t>return</a:t>
            </a:r>
            <a:r>
              <a:rPr lang="en-US" dirty="0" smtClean="0">
                <a:solidFill>
                  <a:srgbClr val="000000"/>
                </a:solidFill>
                <a:latin typeface="Monaco" charset="0"/>
              </a:rPr>
              <a:t> </a:t>
            </a:r>
            <a:r>
              <a:rPr lang="en-US" b="1" dirty="0" err="1">
                <a:solidFill>
                  <a:srgbClr val="0000C0"/>
                </a:solidFill>
                <a:latin typeface="Monaco" charset="0"/>
              </a:rPr>
              <a:t>itemNameList</a:t>
            </a:r>
            <a:r>
              <a:rPr lang="en-US" b="1" dirty="0" err="1">
                <a:solidFill>
                  <a:srgbClr val="000000"/>
                </a:solidFill>
                <a:latin typeface="Monaco" charset="0"/>
              </a:rPr>
              <a:t>.size</a:t>
            </a:r>
            <a:r>
              <a:rPr lang="en-US" b="1" dirty="0">
                <a:solidFill>
                  <a:srgbClr val="000000"/>
                </a:solidFill>
                <a:latin typeface="Monaco" charset="0"/>
              </a:rPr>
              <a:t>()&gt;=</a:t>
            </a:r>
            <a:r>
              <a:rPr lang="en-US" b="1" dirty="0" err="1" smtClean="0">
                <a:solidFill>
                  <a:srgbClr val="7F0055"/>
                </a:solidFill>
                <a:latin typeface="Monaco" charset="0"/>
              </a:rPr>
              <a:t>this.</a:t>
            </a:r>
            <a:r>
              <a:rPr lang="en-US" b="1" dirty="0" err="1">
                <a:solidFill>
                  <a:srgbClr val="0000C0"/>
                </a:solidFill>
                <a:latin typeface="Monaco" charset="0"/>
              </a:rPr>
              <a:t>capacity</a:t>
            </a:r>
            <a:r>
              <a:rPr lang="en-US" b="1" dirty="0" smtClean="0">
                <a:solidFill>
                  <a:srgbClr val="000000"/>
                </a:solidFill>
                <a:latin typeface="Monaco" charset="0"/>
              </a:rPr>
              <a:t>;</a:t>
            </a:r>
          </a:p>
          <a:p>
            <a:r>
              <a:rPr lang="tr-TR" b="1" dirty="0" smtClean="0">
                <a:solidFill>
                  <a:srgbClr val="000000"/>
                </a:solidFill>
                <a:latin typeface="Monaco" charset="0"/>
              </a:rPr>
              <a:t>}</a:t>
            </a:r>
            <a:endParaRPr lang="en-US" b="1" dirty="0">
              <a:solidFill>
                <a:prstClr val="black"/>
              </a:solidFill>
            </a:endParaRPr>
          </a:p>
        </p:txBody>
      </p:sp>
      <p:sp>
        <p:nvSpPr>
          <p:cNvPr id="12" name="TextBox 11"/>
          <p:cNvSpPr txBox="1"/>
          <p:nvPr/>
        </p:nvSpPr>
        <p:spPr>
          <a:xfrm>
            <a:off x="340454" y="404664"/>
            <a:ext cx="5544616" cy="646331"/>
          </a:xfrm>
          <a:prstGeom prst="rect">
            <a:avLst/>
          </a:prstGeom>
          <a:noFill/>
        </p:spPr>
        <p:txBody>
          <a:bodyPr wrap="square" rtlCol="0">
            <a:spAutoFit/>
          </a:bodyPr>
          <a:lstStyle/>
          <a:p>
            <a:r>
              <a:rPr lang="en-US" sz="3600" dirty="0" smtClean="0"/>
              <a:t>An example: withdraw</a:t>
            </a:r>
            <a:endParaRPr lang="en-US" sz="3600" dirty="0"/>
          </a:p>
        </p:txBody>
      </p:sp>
    </p:spTree>
    <p:extLst>
      <p:ext uri="{BB962C8B-B14F-4D97-AF65-F5344CB8AC3E}">
        <p14:creationId xmlns:p14="http://schemas.microsoft.com/office/powerpoint/2010/main" val="1672033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6188" y="849081"/>
            <a:ext cx="7544244" cy="547810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1"/>
          <p:cNvSpPr/>
          <p:nvPr/>
        </p:nvSpPr>
        <p:spPr>
          <a:xfrm>
            <a:off x="340454" y="603549"/>
            <a:ext cx="2503354" cy="465666"/>
          </a:xfrm>
          <a:prstGeom prst="rect">
            <a:avLst/>
          </a:prstGeom>
          <a:solidFill>
            <a:schemeClr val="accent5"/>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err="1" smtClean="0">
                <a:solidFill>
                  <a:prstClr val="white"/>
                </a:solidFill>
              </a:rPr>
              <a:t>StorageManager</a:t>
            </a:r>
            <a:endParaRPr lang="en-US" sz="2400" dirty="0">
              <a:solidFill>
                <a:prstClr val="white"/>
              </a:solidFill>
            </a:endParaRPr>
          </a:p>
        </p:txBody>
      </p:sp>
      <p:sp>
        <p:nvSpPr>
          <p:cNvPr id="7" name="CustomShape 2"/>
          <p:cNvSpPr/>
          <p:nvPr/>
        </p:nvSpPr>
        <p:spPr>
          <a:xfrm>
            <a:off x="2547083" y="6327189"/>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smtClean="0">
                <a:solidFill>
                  <a:prstClr val="white"/>
                </a:solidFill>
                <a:uFill>
                  <a:solidFill>
                    <a:srgbClr val="FFFFFF"/>
                  </a:solidFill>
                </a:uFill>
                <a:latin typeface="Calibri Light" panose="020F0302020204030204"/>
              </a:rPr>
              <a:t>Storage</a:t>
            </a:r>
            <a:endParaRPr sz="1400" dirty="0">
              <a:solidFill>
                <a:prstClr val="white"/>
              </a:solidFill>
              <a:latin typeface="Calibri Light" panose="020F0302020204030204"/>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39</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321" y="1060016"/>
            <a:ext cx="7175129" cy="5232989"/>
          </a:xfrm>
          <a:prstGeom prst="rect">
            <a:avLst/>
          </a:prstGeom>
        </p:spPr>
      </p:pic>
    </p:spTree>
    <p:extLst>
      <p:ext uri="{BB962C8B-B14F-4D97-AF65-F5344CB8AC3E}">
        <p14:creationId xmlns:p14="http://schemas.microsoft.com/office/powerpoint/2010/main" val="168675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508000" y="1403796"/>
            <a:ext cx="8229240" cy="4298797"/>
          </a:xfrm>
          <a:prstGeom prst="rect">
            <a:avLst/>
          </a:prstGeom>
          <a:noFill/>
          <a:ln>
            <a:noFill/>
          </a:ln>
        </p:spPr>
        <p:txBody>
          <a:bodyPr lIns="90000" tIns="45000" rIns="90000" bIns="45000"/>
          <a:lstStyle/>
          <a:p>
            <a:pPr marL="360">
              <a:buClr>
                <a:srgbClr val="4F81BD"/>
              </a:buClr>
              <a:buSzPct val="76000"/>
            </a:pPr>
            <a:endParaRPr lang="en-US" sz="2600" spc="-1" dirty="0">
              <a:solidFill>
                <a:srgbClr val="000000"/>
              </a:solidFill>
              <a:uFill>
                <a:solidFill>
                  <a:srgbClr val="FFFFFF"/>
                </a:solidFill>
              </a:uFill>
              <a:latin typeface="Calibri Light" panose="020F0302020204030204"/>
            </a:endParaRPr>
          </a:p>
          <a:p>
            <a:pPr marL="360">
              <a:buClr>
                <a:srgbClr val="4F81BD"/>
              </a:buClr>
              <a:buSzPct val="76000"/>
            </a:pPr>
            <a:endParaRPr lang="en-US" dirty="0">
              <a:solidFill>
                <a:prstClr val="black"/>
              </a:solidFill>
              <a:latin typeface="Calibri Light" panose="020F0302020204030204"/>
            </a:endParaRPr>
          </a:p>
        </p:txBody>
      </p:sp>
      <p:sp>
        <p:nvSpPr>
          <p:cNvPr id="5" name="TextShape 1"/>
          <p:cNvSpPr txBox="1"/>
          <p:nvPr/>
        </p:nvSpPr>
        <p:spPr>
          <a:xfrm>
            <a:off x="1275369" y="695325"/>
            <a:ext cx="6535131" cy="4791075"/>
          </a:xfrm>
          <a:prstGeom prst="rect">
            <a:avLst/>
          </a:prstGeom>
          <a:noFill/>
          <a:ln>
            <a:noFill/>
          </a:ln>
        </p:spPr>
        <p:txBody>
          <a:bodyPr lIns="90000" tIns="45000" rIns="90000" bIns="45000"/>
          <a:lstStyle/>
          <a:p>
            <a:pPr marL="274320" indent="-273960">
              <a:buClr>
                <a:srgbClr val="4F81BD"/>
              </a:buClr>
              <a:buSzPct val="76000"/>
              <a:buFont typeface="Wingdings 3" charset="2"/>
              <a:buChar char=""/>
            </a:pPr>
            <a:r>
              <a:rPr lang="en-US" sz="3200" spc="-1" dirty="0">
                <a:solidFill>
                  <a:srgbClr val="000000"/>
                </a:solidFill>
                <a:uFill>
                  <a:solidFill>
                    <a:srgbClr val="FFFFFF"/>
                  </a:solidFill>
                </a:uFill>
                <a:latin typeface="Calibri Light" panose="020F0302020204030204"/>
              </a:rPr>
              <a:t>Simulate a file manager system:</a:t>
            </a:r>
          </a:p>
          <a:p>
            <a:pPr marL="360">
              <a:buClr>
                <a:srgbClr val="4F81BD"/>
              </a:buClr>
              <a:buSzPct val="76000"/>
            </a:pPr>
            <a:endParaRPr dirty="0">
              <a:solidFill>
                <a:prstClr val="black"/>
              </a:solidFill>
              <a:latin typeface="Calibri Light" panose="020F0302020204030204"/>
            </a:endParaRPr>
          </a:p>
          <a:p>
            <a:pPr marL="811080" indent="-255240">
              <a:buClr>
                <a:srgbClr val="4F81BD"/>
              </a:buClr>
              <a:buSzPct val="76000"/>
              <a:buFont typeface="Arial"/>
              <a:buChar char="•"/>
            </a:pPr>
            <a:r>
              <a:rPr lang="en-US" sz="2800" spc="-1" dirty="0">
                <a:solidFill>
                  <a:srgbClr val="0066FF"/>
                </a:solidFill>
                <a:uFill>
                  <a:solidFill>
                    <a:srgbClr val="FFFFFF"/>
                  </a:solidFill>
                </a:uFill>
                <a:latin typeface="Calibri Light" panose="020F0302020204030204"/>
              </a:rPr>
              <a:t>Create files </a:t>
            </a:r>
            <a:r>
              <a:rPr lang="en-US" sz="2800" spc="-1" dirty="0">
                <a:solidFill>
                  <a:prstClr val="black"/>
                </a:solidFill>
                <a:uFill>
                  <a:solidFill>
                    <a:srgbClr val="FFFFFF"/>
                  </a:solidFill>
                </a:uFill>
                <a:latin typeface="Calibri Light" panose="020F0302020204030204"/>
              </a:rPr>
              <a:t>and </a:t>
            </a:r>
            <a:r>
              <a:rPr lang="en-US" sz="2800" spc="-1" dirty="0">
                <a:solidFill>
                  <a:srgbClr val="0066FF"/>
                </a:solidFill>
                <a:uFill>
                  <a:solidFill>
                    <a:srgbClr val="FFFFFF"/>
                  </a:solidFill>
                </a:uFill>
                <a:latin typeface="Calibri Light" panose="020F0302020204030204"/>
              </a:rPr>
              <a:t>folders</a:t>
            </a:r>
          </a:p>
          <a:p>
            <a:pPr marL="811080" indent="-255240">
              <a:buClr>
                <a:srgbClr val="4F81BD"/>
              </a:buClr>
              <a:buSzPct val="76000"/>
              <a:buFont typeface="Arial"/>
              <a:buChar char="•"/>
            </a:pPr>
            <a:endParaRPr lang="en-US" sz="2800" spc="-1" dirty="0">
              <a:solidFill>
                <a:srgbClr val="00B0F0"/>
              </a:solidFill>
              <a:uFill>
                <a:solidFill>
                  <a:srgbClr val="FFFFFF"/>
                </a:solidFill>
              </a:uFill>
              <a:latin typeface="Calibri Light" panose="020F0302020204030204"/>
            </a:endParaRPr>
          </a:p>
          <a:p>
            <a:pPr marL="811080" indent="-255240">
              <a:buClr>
                <a:srgbClr val="4F81BD"/>
              </a:buClr>
              <a:buSzPct val="76000"/>
              <a:buFont typeface="Arial"/>
              <a:buChar char="•"/>
            </a:pPr>
            <a:r>
              <a:rPr lang="en-US" sz="2800" spc="-1" dirty="0">
                <a:solidFill>
                  <a:srgbClr val="0066FF"/>
                </a:solidFill>
                <a:uFill>
                  <a:solidFill>
                    <a:srgbClr val="FFFFFF"/>
                  </a:solidFill>
                </a:uFill>
                <a:latin typeface="Calibri Light" panose="020F0302020204030204"/>
              </a:rPr>
              <a:t>Delete</a:t>
            </a:r>
            <a:r>
              <a:rPr lang="en-US" sz="2800" spc="-1" dirty="0">
                <a:solidFill>
                  <a:prstClr val="black"/>
                </a:solidFill>
                <a:uFill>
                  <a:solidFill>
                    <a:srgbClr val="FFFFFF"/>
                  </a:solidFill>
                </a:uFill>
                <a:latin typeface="Calibri Light" panose="020F0302020204030204"/>
              </a:rPr>
              <a:t> a file from a folder</a:t>
            </a:r>
          </a:p>
          <a:p>
            <a:pPr marL="811080" indent="-255240">
              <a:buClr>
                <a:srgbClr val="4F81BD"/>
              </a:buClr>
              <a:buSzPct val="76000"/>
              <a:buFont typeface="Arial"/>
              <a:buChar char="•"/>
            </a:pPr>
            <a:endParaRPr lang="en-US" sz="2800" spc="-1" dirty="0">
              <a:solidFill>
                <a:prstClr val="black"/>
              </a:solidFill>
              <a:uFill>
                <a:solidFill>
                  <a:srgbClr val="FFFFFF"/>
                </a:solidFill>
              </a:uFill>
              <a:latin typeface="Calibri Light" panose="020F0302020204030204"/>
            </a:endParaRPr>
          </a:p>
          <a:p>
            <a:pPr marL="811080" indent="-255240">
              <a:buClr>
                <a:srgbClr val="4F81BD"/>
              </a:buClr>
              <a:buSzPct val="76000"/>
              <a:buFont typeface="Arial"/>
              <a:buChar char="•"/>
            </a:pPr>
            <a:r>
              <a:rPr lang="en-US" sz="2800" spc="-1" dirty="0">
                <a:solidFill>
                  <a:srgbClr val="0066FF"/>
                </a:solidFill>
                <a:uFill>
                  <a:solidFill>
                    <a:srgbClr val="FFFFFF"/>
                  </a:solidFill>
                </a:uFill>
                <a:latin typeface="Calibri Light" panose="020F0302020204030204"/>
              </a:rPr>
              <a:t>Move</a:t>
            </a:r>
            <a:r>
              <a:rPr lang="en-US" sz="2800" spc="-1" dirty="0">
                <a:solidFill>
                  <a:prstClr val="black"/>
                </a:solidFill>
                <a:uFill>
                  <a:solidFill>
                    <a:srgbClr val="FFFFFF"/>
                  </a:solidFill>
                </a:uFill>
                <a:latin typeface="Calibri Light" panose="020F0302020204030204"/>
              </a:rPr>
              <a:t> a file to another folder</a:t>
            </a:r>
          </a:p>
          <a:p>
            <a:pPr marL="811080" indent="-255240">
              <a:buClr>
                <a:srgbClr val="4F81BD"/>
              </a:buClr>
              <a:buSzPct val="76000"/>
              <a:buFont typeface="Arial"/>
              <a:buChar char="•"/>
            </a:pPr>
            <a:endParaRPr lang="en-US" sz="2800" spc="-1" dirty="0">
              <a:solidFill>
                <a:prstClr val="black"/>
              </a:solidFill>
              <a:uFill>
                <a:solidFill>
                  <a:srgbClr val="FFFFFF"/>
                </a:solidFill>
              </a:uFill>
              <a:latin typeface="Calibri Light" panose="020F0302020204030204"/>
            </a:endParaRPr>
          </a:p>
          <a:p>
            <a:pPr marL="811080" indent="-255240">
              <a:buClr>
                <a:srgbClr val="4F81BD"/>
              </a:buClr>
              <a:buSzPct val="76000"/>
              <a:buFont typeface="Arial"/>
              <a:buChar char="•"/>
            </a:pPr>
            <a:r>
              <a:rPr lang="en-US" sz="2800" spc="-1" dirty="0">
                <a:solidFill>
                  <a:srgbClr val="0066FF"/>
                </a:solidFill>
                <a:uFill>
                  <a:solidFill>
                    <a:srgbClr val="FFFFFF"/>
                  </a:solidFill>
                </a:uFill>
                <a:latin typeface="Calibri Light" panose="020F0302020204030204"/>
              </a:rPr>
              <a:t>Calculate</a:t>
            </a:r>
            <a:r>
              <a:rPr lang="en-US" sz="2800" spc="-1" dirty="0">
                <a:solidFill>
                  <a:prstClr val="black"/>
                </a:solidFill>
                <a:uFill>
                  <a:solidFill>
                    <a:srgbClr val="FFFFFF"/>
                  </a:solidFill>
                </a:uFill>
                <a:latin typeface="Calibri Light" panose="020F0302020204030204"/>
              </a:rPr>
              <a:t> the </a:t>
            </a:r>
            <a:r>
              <a:rPr lang="en-US" sz="2800" spc="-1" dirty="0">
                <a:solidFill>
                  <a:srgbClr val="0066FF"/>
                </a:solidFill>
                <a:uFill>
                  <a:solidFill>
                    <a:srgbClr val="FFFFFF"/>
                  </a:solidFill>
                </a:uFill>
                <a:latin typeface="Calibri Light" panose="020F0302020204030204"/>
              </a:rPr>
              <a:t>size</a:t>
            </a:r>
            <a:r>
              <a:rPr lang="en-US" sz="2800" spc="-1" dirty="0">
                <a:solidFill>
                  <a:prstClr val="black"/>
                </a:solidFill>
                <a:uFill>
                  <a:solidFill>
                    <a:srgbClr val="FFFFFF"/>
                  </a:solidFill>
                </a:uFill>
                <a:latin typeface="Calibri Light" panose="020F0302020204030204"/>
              </a:rPr>
              <a:t> of a folder</a:t>
            </a:r>
          </a:p>
          <a:p>
            <a:pPr marL="811080" indent="-255240">
              <a:buClr>
                <a:srgbClr val="4F81BD"/>
              </a:buClr>
              <a:buSzPct val="76000"/>
              <a:buFont typeface="Arial"/>
              <a:buChar char="•"/>
            </a:pPr>
            <a:endParaRPr lang="en-US" sz="2800" spc="-1" dirty="0">
              <a:solidFill>
                <a:prstClr val="black"/>
              </a:solidFill>
              <a:uFill>
                <a:solidFill>
                  <a:srgbClr val="FFFFFF"/>
                </a:solidFill>
              </a:uFill>
              <a:latin typeface="Calibri Light" panose="020F0302020204030204"/>
            </a:endParaRPr>
          </a:p>
          <a:p>
            <a:pPr marL="811080" indent="-255240">
              <a:buClr>
                <a:srgbClr val="4F81BD"/>
              </a:buClr>
              <a:buSzPct val="76000"/>
              <a:buFont typeface="Arial"/>
              <a:buChar char="•"/>
            </a:pPr>
            <a:r>
              <a:rPr lang="en-US" sz="2800" spc="-1" dirty="0">
                <a:solidFill>
                  <a:srgbClr val="0066FF"/>
                </a:solidFill>
                <a:uFill>
                  <a:solidFill>
                    <a:srgbClr val="FFFFFF"/>
                  </a:solidFill>
                </a:uFill>
                <a:latin typeface="Calibri Light" panose="020F0302020204030204"/>
              </a:rPr>
              <a:t>Find</a:t>
            </a:r>
            <a:r>
              <a:rPr lang="en-US" sz="2800" spc="-1" dirty="0">
                <a:solidFill>
                  <a:prstClr val="black"/>
                </a:solidFill>
                <a:uFill>
                  <a:solidFill>
                    <a:srgbClr val="FFFFFF"/>
                  </a:solidFill>
                </a:uFill>
                <a:latin typeface="Calibri Light" panose="020F0302020204030204"/>
              </a:rPr>
              <a:t> the folder with the </a:t>
            </a:r>
            <a:r>
              <a:rPr lang="en-US" sz="2800" spc="-1" dirty="0">
                <a:solidFill>
                  <a:srgbClr val="0066FF"/>
                </a:solidFill>
                <a:uFill>
                  <a:solidFill>
                    <a:srgbClr val="FFFFFF"/>
                  </a:solidFill>
                </a:uFill>
                <a:latin typeface="Calibri Light" panose="020F0302020204030204"/>
              </a:rPr>
              <a:t>largest</a:t>
            </a:r>
            <a:r>
              <a:rPr lang="en-US" sz="2800" spc="-1" dirty="0">
                <a:solidFill>
                  <a:prstClr val="black"/>
                </a:solidFill>
                <a:uFill>
                  <a:solidFill>
                    <a:srgbClr val="FFFFFF"/>
                  </a:solidFill>
                </a:uFill>
                <a:latin typeface="Calibri Light" panose="020F0302020204030204"/>
              </a:rPr>
              <a:t> size</a:t>
            </a:r>
            <a:endParaRPr sz="2000" dirty="0">
              <a:solidFill>
                <a:prstClr val="black"/>
              </a:solidFill>
              <a:latin typeface="Calibri Light" panose="020F0302020204030204"/>
            </a:endParaRPr>
          </a:p>
        </p:txBody>
      </p:sp>
      <p:sp>
        <p:nvSpPr>
          <p:cNvPr id="6" name="CustomShape 2"/>
          <p:cNvSpPr/>
          <p:nvPr/>
        </p:nvSpPr>
        <p:spPr>
          <a:xfrm>
            <a:off x="2547083" y="6327189"/>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a:solidFill>
                  <a:prstClr val="white"/>
                </a:solidFill>
                <a:uFill>
                  <a:solidFill>
                    <a:srgbClr val="FFFFFF"/>
                  </a:solidFill>
                </a:uFill>
                <a:latin typeface="Calibri Light" panose="020F0302020204030204"/>
              </a:rPr>
              <a:t>File</a:t>
            </a:r>
            <a:endParaRPr sz="1400" dirty="0">
              <a:solidFill>
                <a:prstClr val="white"/>
              </a:solidFill>
              <a:latin typeface="Calibri Light" panose="020F0302020204030204"/>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4</a:t>
            </a:fld>
            <a:endParaRPr lang="en-US"/>
          </a:p>
        </p:txBody>
      </p:sp>
    </p:spTree>
    <p:extLst>
      <p:ext uri="{BB962C8B-B14F-4D97-AF65-F5344CB8AC3E}">
        <p14:creationId xmlns:p14="http://schemas.microsoft.com/office/powerpoint/2010/main" val="66258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0" end="10"/>
                                            </p:txEl>
                                          </p:spTgt>
                                        </p:tgtEl>
                                        <p:attrNameLst>
                                          <p:attrName>style.visibility</p:attrName>
                                        </p:attrNameLst>
                                      </p:cBhvr>
                                      <p:to>
                                        <p:strVal val="visible"/>
                                      </p:to>
                                    </p:set>
                                    <p:animEffect transition="in" filter="fade">
                                      <p:cBhvr>
                                        <p:cTn id="3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4013" y="388274"/>
            <a:ext cx="2693939" cy="465666"/>
          </a:xfrm>
          <a:prstGeom prst="rect">
            <a:avLst/>
          </a:prstGeom>
          <a:solidFill>
            <a:schemeClr val="accent4">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err="1" smtClean="0">
                <a:solidFill>
                  <a:prstClr val="white"/>
                </a:solidFill>
              </a:rPr>
              <a:t>StorageManager</a:t>
            </a:r>
            <a:endParaRPr lang="en-US" sz="2400" dirty="0">
              <a:solidFill>
                <a:prstClr val="white"/>
              </a:solidFill>
            </a:endParaRPr>
          </a:p>
        </p:txBody>
      </p:sp>
      <p:sp>
        <p:nvSpPr>
          <p:cNvPr id="3" name="Oval 2"/>
          <p:cNvSpPr/>
          <p:nvPr/>
        </p:nvSpPr>
        <p:spPr>
          <a:xfrm>
            <a:off x="1144775" y="2689320"/>
            <a:ext cx="2060620" cy="20606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Oval 3"/>
          <p:cNvSpPr/>
          <p:nvPr/>
        </p:nvSpPr>
        <p:spPr>
          <a:xfrm>
            <a:off x="589977" y="1034148"/>
            <a:ext cx="1460806" cy="14608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prstClr val="white"/>
                </a:solidFill>
              </a:rPr>
              <a:t>?</a:t>
            </a:r>
          </a:p>
        </p:txBody>
      </p:sp>
      <p:sp>
        <p:nvSpPr>
          <p:cNvPr id="5" name="TextShape 1"/>
          <p:cNvSpPr txBox="1"/>
          <p:nvPr/>
        </p:nvSpPr>
        <p:spPr>
          <a:xfrm>
            <a:off x="2386261" y="1165169"/>
            <a:ext cx="5729669" cy="951710"/>
          </a:xfrm>
          <a:prstGeom prst="rect">
            <a:avLst/>
          </a:prstGeom>
          <a:noFill/>
          <a:ln>
            <a:noFill/>
          </a:ln>
        </p:spPr>
        <p:txBody>
          <a:bodyPr lIns="90000" tIns="45000" rIns="90000" bIns="45000"/>
          <a:lstStyle/>
          <a:p>
            <a:pPr marL="274320" indent="-273960">
              <a:buClr>
                <a:srgbClr val="4F81BD"/>
              </a:buClr>
              <a:buSzPct val="76000"/>
              <a:buFont typeface="Wingdings 3" charset="2"/>
              <a:buChar char=""/>
            </a:pPr>
            <a:r>
              <a:rPr lang="en-US" sz="2600" spc="-1" dirty="0">
                <a:solidFill>
                  <a:srgbClr val="000000"/>
                </a:solidFill>
                <a:uFill>
                  <a:solidFill>
                    <a:srgbClr val="FFFFFF"/>
                  </a:solidFill>
                </a:uFill>
                <a:latin typeface="Calibri Light" panose="020F0302020204030204"/>
              </a:rPr>
              <a:t>How do I get the </a:t>
            </a:r>
            <a:r>
              <a:rPr lang="en-US" sz="2600" spc="-1" dirty="0" smtClean="0">
                <a:solidFill>
                  <a:srgbClr val="000000"/>
                </a:solidFill>
                <a:uFill>
                  <a:solidFill>
                    <a:srgbClr val="FFFFFF"/>
                  </a:solidFill>
                </a:uFill>
                <a:latin typeface="Calibri Light" panose="020F0302020204030204"/>
              </a:rPr>
              <a:t>item object</a:t>
            </a:r>
            <a:r>
              <a:rPr lang="en-US" sz="2600" spc="-1" dirty="0">
                <a:solidFill>
                  <a:srgbClr val="000000"/>
                </a:solidFill>
                <a:uFill>
                  <a:solidFill>
                    <a:srgbClr val="FFFFFF"/>
                  </a:solidFill>
                </a:uFill>
                <a:latin typeface="Calibri Light" panose="020F0302020204030204"/>
              </a:rPr>
              <a:t>, given its name?</a:t>
            </a:r>
            <a:endParaRPr lang="en-US" sz="2400" spc="-1" dirty="0">
              <a:solidFill>
                <a:srgbClr val="FF0000"/>
              </a:solidFill>
              <a:uFill>
                <a:solidFill>
                  <a:srgbClr val="FFFFFF"/>
                </a:solidFill>
              </a:uFill>
              <a:latin typeface="Calibri Light" panose="020F0302020204030204"/>
            </a:endParaRPr>
          </a:p>
        </p:txBody>
      </p:sp>
      <p:pic>
        <p:nvPicPr>
          <p:cNvPr id="6" name="Picture 5"/>
          <p:cNvPicPr>
            <a:picLocks noChangeAspect="1"/>
          </p:cNvPicPr>
          <p:nvPr/>
        </p:nvPicPr>
        <p:blipFill>
          <a:blip r:embed="rId2"/>
          <a:stretch>
            <a:fillRect/>
          </a:stretch>
        </p:blipFill>
        <p:spPr>
          <a:xfrm>
            <a:off x="1322217" y="2866762"/>
            <a:ext cx="1705735" cy="1705735"/>
          </a:xfrm>
          <a:prstGeom prst="rect">
            <a:avLst/>
          </a:prstGeom>
        </p:spPr>
      </p:pic>
      <p:sp>
        <p:nvSpPr>
          <p:cNvPr id="7" name="Rectangle 6"/>
          <p:cNvSpPr/>
          <p:nvPr/>
        </p:nvSpPr>
        <p:spPr>
          <a:xfrm>
            <a:off x="1188716" y="4517106"/>
            <a:ext cx="1972735" cy="465666"/>
          </a:xfrm>
          <a:prstGeom prst="rect">
            <a:avLst/>
          </a:prstGeom>
          <a:solidFill>
            <a:schemeClr val="accent4"/>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err="1">
                <a:solidFill>
                  <a:prstClr val="white"/>
                </a:solidFill>
              </a:rPr>
              <a:t>ArrayList</a:t>
            </a:r>
            <a:endParaRPr lang="en-US" sz="2400" dirty="0">
              <a:solidFill>
                <a:prstClr val="white"/>
              </a:solidFill>
            </a:endParaRPr>
          </a:p>
        </p:txBody>
      </p:sp>
      <p:sp>
        <p:nvSpPr>
          <p:cNvPr id="8" name="Oval 7"/>
          <p:cNvSpPr/>
          <p:nvPr/>
        </p:nvSpPr>
        <p:spPr>
          <a:xfrm>
            <a:off x="6157848" y="2686037"/>
            <a:ext cx="2060620" cy="20606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6201789" y="4513823"/>
            <a:ext cx="1972735" cy="465666"/>
          </a:xfrm>
          <a:prstGeom prst="rect">
            <a:avLst/>
          </a:prstGeom>
          <a:solidFill>
            <a:schemeClr val="accent4"/>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err="1">
                <a:solidFill>
                  <a:prstClr val="white"/>
                </a:solidFill>
              </a:rPr>
              <a:t>HashMap</a:t>
            </a:r>
            <a:endParaRPr lang="en-US" sz="2400" dirty="0">
              <a:solidFill>
                <a:prstClr val="white"/>
              </a:solidFill>
            </a:endParaRPr>
          </a:p>
        </p:txBody>
      </p:sp>
      <p:pic>
        <p:nvPicPr>
          <p:cNvPr id="11" name="Picture 10"/>
          <p:cNvPicPr>
            <a:picLocks noChangeAspect="1"/>
          </p:cNvPicPr>
          <p:nvPr/>
        </p:nvPicPr>
        <p:blipFill>
          <a:blip r:embed="rId3"/>
          <a:stretch>
            <a:fillRect/>
          </a:stretch>
        </p:blipFill>
        <p:spPr>
          <a:xfrm>
            <a:off x="6533301" y="3022855"/>
            <a:ext cx="1309710" cy="1309710"/>
          </a:xfrm>
          <a:prstGeom prst="rect">
            <a:avLst/>
          </a:prstGeom>
        </p:spPr>
      </p:pic>
      <p:sp>
        <p:nvSpPr>
          <p:cNvPr id="12" name="Oval 11"/>
          <p:cNvSpPr/>
          <p:nvPr/>
        </p:nvSpPr>
        <p:spPr>
          <a:xfrm>
            <a:off x="4014671" y="2866763"/>
            <a:ext cx="1357429" cy="13623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prstClr val="white"/>
                </a:solidFill>
              </a:rPr>
              <a:t>VS</a:t>
            </a:r>
          </a:p>
        </p:txBody>
      </p:sp>
      <p:sp>
        <p:nvSpPr>
          <p:cNvPr id="13" name="TextBox 12"/>
          <p:cNvSpPr txBox="1"/>
          <p:nvPr/>
        </p:nvSpPr>
        <p:spPr>
          <a:xfrm>
            <a:off x="602070" y="5043884"/>
            <a:ext cx="3239072" cy="954107"/>
          </a:xfrm>
          <a:prstGeom prst="rect">
            <a:avLst/>
          </a:prstGeom>
          <a:noFill/>
        </p:spPr>
        <p:txBody>
          <a:bodyPr wrap="square" rtlCol="0">
            <a:spAutoFit/>
          </a:bodyPr>
          <a:lstStyle/>
          <a:p>
            <a:pPr algn="ctr"/>
            <a:r>
              <a:rPr lang="en-US" sz="2800" b="1" dirty="0">
                <a:solidFill>
                  <a:prstClr val="black"/>
                </a:solidFill>
                <a:latin typeface="Calibri Light" panose="020F0302020204030204"/>
              </a:rPr>
              <a:t>Need to iterate through the </a:t>
            </a:r>
            <a:r>
              <a:rPr lang="en-US" sz="2800" b="1" dirty="0" smtClean="0">
                <a:solidFill>
                  <a:prstClr val="black"/>
                </a:solidFill>
                <a:latin typeface="Calibri Light" panose="020F0302020204030204"/>
              </a:rPr>
              <a:t>list</a:t>
            </a:r>
            <a:endParaRPr lang="en-US" sz="2800" b="1" dirty="0">
              <a:solidFill>
                <a:prstClr val="black"/>
              </a:solidFill>
              <a:latin typeface="Calibri Light" panose="020F0302020204030204"/>
            </a:endParaRPr>
          </a:p>
        </p:txBody>
      </p:sp>
      <p:sp>
        <p:nvSpPr>
          <p:cNvPr id="14" name="TextBox 13"/>
          <p:cNvSpPr txBox="1"/>
          <p:nvPr/>
        </p:nvSpPr>
        <p:spPr>
          <a:xfrm>
            <a:off x="5805974" y="5136216"/>
            <a:ext cx="2764364" cy="646331"/>
          </a:xfrm>
          <a:prstGeom prst="rect">
            <a:avLst/>
          </a:prstGeom>
          <a:noFill/>
        </p:spPr>
        <p:txBody>
          <a:bodyPr wrap="square" rtlCol="0">
            <a:spAutoFit/>
          </a:bodyPr>
          <a:lstStyle/>
          <a:p>
            <a:pPr algn="ctr"/>
            <a:r>
              <a:rPr lang="en-US" sz="3600" dirty="0">
                <a:solidFill>
                  <a:prstClr val="black"/>
                </a:solidFill>
                <a:latin typeface="Calibri Light" panose="020F0302020204030204"/>
              </a:rPr>
              <a:t>Fast and Easy</a:t>
            </a:r>
            <a:endParaRPr lang="en-US" sz="2800" dirty="0">
              <a:solidFill>
                <a:prstClr val="black"/>
              </a:solidFill>
              <a:latin typeface="Calibri Light" panose="020F0302020204030204"/>
            </a:endParaRPr>
          </a:p>
        </p:txBody>
      </p:sp>
      <p:sp>
        <p:nvSpPr>
          <p:cNvPr id="15" name="CustomShape 2"/>
          <p:cNvSpPr/>
          <p:nvPr/>
        </p:nvSpPr>
        <p:spPr>
          <a:xfrm>
            <a:off x="2547083" y="6327189"/>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smtClean="0">
                <a:solidFill>
                  <a:prstClr val="white"/>
                </a:solidFill>
                <a:uFill>
                  <a:solidFill>
                    <a:srgbClr val="FFFFFF"/>
                  </a:solidFill>
                </a:uFill>
                <a:latin typeface="Calibri Light" panose="020F0302020204030204"/>
              </a:rPr>
              <a:t>Storage</a:t>
            </a:r>
            <a:endParaRPr sz="1400" dirty="0">
              <a:solidFill>
                <a:prstClr val="white"/>
              </a:solidFill>
              <a:latin typeface="Calibri Light" panose="020F0302020204030204"/>
            </a:endParaRPr>
          </a:p>
        </p:txBody>
      </p:sp>
      <p:sp>
        <p:nvSpPr>
          <p:cNvPr id="9" name="Slide Number Placeholder 8"/>
          <p:cNvSpPr>
            <a:spLocks noGrp="1"/>
          </p:cNvSpPr>
          <p:nvPr>
            <p:ph type="sldNum" sz="quarter" idx="12"/>
          </p:nvPr>
        </p:nvSpPr>
        <p:spPr/>
        <p:txBody>
          <a:bodyPr/>
          <a:lstStyle/>
          <a:p>
            <a:fld id="{835E20A1-CA8B-C44B-AF3A-EA9FF10691F4}" type="slidenum">
              <a:rPr lang="en-US" smtClean="0"/>
              <a:pPr/>
              <a:t>40</a:t>
            </a:fld>
            <a:endParaRPr lang="en-US"/>
          </a:p>
        </p:txBody>
      </p:sp>
    </p:spTree>
    <p:extLst>
      <p:ext uri="{BB962C8B-B14F-4D97-AF65-F5344CB8AC3E}">
        <p14:creationId xmlns:p14="http://schemas.microsoft.com/office/powerpoint/2010/main" val="203508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7" grpId="0" animBg="1"/>
      <p:bldP spid="8" grpId="0" animBg="1"/>
      <p:bldP spid="10" grpId="0" animBg="1"/>
      <p:bldP spid="12" grpId="0" animBg="1"/>
      <p:bldP spid="13"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3414332" y="1059407"/>
            <a:ext cx="4577144" cy="502693"/>
          </a:xfrm>
          <a:prstGeom prst="rect">
            <a:avLst/>
          </a:prstGeom>
          <a:noFill/>
          <a:ln>
            <a:noFill/>
          </a:ln>
        </p:spPr>
        <p:txBody>
          <a:bodyPr lIns="90000" tIns="45000" rIns="90000" bIns="45000"/>
          <a:lstStyle/>
          <a:p>
            <a:pPr marL="274320" indent="-273960">
              <a:buClr>
                <a:srgbClr val="4F81BD"/>
              </a:buClr>
              <a:buSzPct val="76000"/>
              <a:buFont typeface="Wingdings 3" charset="2"/>
              <a:buChar char=""/>
            </a:pPr>
            <a:r>
              <a:rPr lang="en-US" sz="2600" spc="-1" dirty="0">
                <a:solidFill>
                  <a:srgbClr val="000000"/>
                </a:solidFill>
                <a:uFill>
                  <a:solidFill>
                    <a:srgbClr val="FFFFFF"/>
                  </a:solidFill>
                </a:uFill>
                <a:latin typeface="Calibri Light" panose="020F0302020204030204"/>
              </a:rPr>
              <a:t>How do I use </a:t>
            </a:r>
            <a:r>
              <a:rPr lang="en-US" sz="2600" spc="-1" dirty="0" err="1">
                <a:solidFill>
                  <a:srgbClr val="000000"/>
                </a:solidFill>
                <a:uFill>
                  <a:solidFill>
                    <a:srgbClr val="FFFFFF"/>
                  </a:solidFill>
                </a:uFill>
                <a:latin typeface="Calibri Light" panose="020F0302020204030204"/>
              </a:rPr>
              <a:t>HashMap</a:t>
            </a:r>
            <a:r>
              <a:rPr lang="en-US" sz="2600" spc="-1" dirty="0">
                <a:solidFill>
                  <a:srgbClr val="000000"/>
                </a:solidFill>
                <a:uFill>
                  <a:solidFill>
                    <a:srgbClr val="FFFFFF"/>
                  </a:solidFill>
                </a:uFill>
                <a:latin typeface="Calibri Light" panose="020F0302020204030204"/>
              </a:rPr>
              <a:t>?</a:t>
            </a:r>
            <a:endParaRPr lang="en-US" sz="2400" spc="-1" dirty="0">
              <a:solidFill>
                <a:srgbClr val="FF0000"/>
              </a:solidFill>
              <a:uFill>
                <a:solidFill>
                  <a:srgbClr val="FFFFFF"/>
                </a:solidFill>
              </a:uFill>
              <a:latin typeface="Calibri Light" panose="020F0302020204030204"/>
            </a:endParaRPr>
          </a:p>
        </p:txBody>
      </p:sp>
      <p:sp>
        <p:nvSpPr>
          <p:cNvPr id="3" name="Oval 2"/>
          <p:cNvSpPr/>
          <p:nvPr/>
        </p:nvSpPr>
        <p:spPr>
          <a:xfrm>
            <a:off x="343439" y="267173"/>
            <a:ext cx="2060620" cy="20606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p:nvSpPr>
        <p:spPr>
          <a:xfrm>
            <a:off x="387380" y="2094959"/>
            <a:ext cx="1972735" cy="465666"/>
          </a:xfrm>
          <a:prstGeom prst="rect">
            <a:avLst/>
          </a:prstGeom>
          <a:solidFill>
            <a:schemeClr val="accent4"/>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err="1">
                <a:solidFill>
                  <a:prstClr val="white"/>
                </a:solidFill>
              </a:rPr>
              <a:t>HashMap</a:t>
            </a:r>
            <a:endParaRPr lang="en-US" sz="2400" dirty="0">
              <a:solidFill>
                <a:prstClr val="white"/>
              </a:solidFill>
            </a:endParaRPr>
          </a:p>
        </p:txBody>
      </p:sp>
      <p:pic>
        <p:nvPicPr>
          <p:cNvPr id="5" name="Picture 4"/>
          <p:cNvPicPr>
            <a:picLocks noChangeAspect="1"/>
          </p:cNvPicPr>
          <p:nvPr/>
        </p:nvPicPr>
        <p:blipFill>
          <a:blip r:embed="rId2"/>
          <a:stretch>
            <a:fillRect/>
          </a:stretch>
        </p:blipFill>
        <p:spPr>
          <a:xfrm>
            <a:off x="718892" y="603991"/>
            <a:ext cx="1309710" cy="1309710"/>
          </a:xfrm>
          <a:prstGeom prst="rect">
            <a:avLst/>
          </a:prstGeom>
        </p:spPr>
      </p:pic>
      <p:sp>
        <p:nvSpPr>
          <p:cNvPr id="7" name="Rectangle 6"/>
          <p:cNvSpPr/>
          <p:nvPr/>
        </p:nvSpPr>
        <p:spPr>
          <a:xfrm>
            <a:off x="3308790" y="1771793"/>
            <a:ext cx="4925145" cy="646331"/>
          </a:xfrm>
          <a:prstGeom prst="rect">
            <a:avLst/>
          </a:prstGeom>
        </p:spPr>
        <p:txBody>
          <a:bodyPr wrap="square">
            <a:spAutoFit/>
          </a:bodyPr>
          <a:lstStyle/>
          <a:p>
            <a:r>
              <a:rPr lang="en-US" b="1" dirty="0" err="1">
                <a:solidFill>
                  <a:srgbClr val="000000"/>
                </a:solidFill>
                <a:latin typeface="Monaco" charset="0"/>
              </a:rPr>
              <a:t>HashMap</a:t>
            </a:r>
            <a:r>
              <a:rPr lang="en-US" b="1" dirty="0">
                <a:solidFill>
                  <a:srgbClr val="000000"/>
                </a:solidFill>
                <a:latin typeface="Monaco" charset="0"/>
              </a:rPr>
              <a:t>&lt;Key, Value&gt; </a:t>
            </a:r>
            <a:r>
              <a:rPr lang="en-US" b="1" dirty="0" err="1" smtClean="0">
                <a:solidFill>
                  <a:srgbClr val="0000C0"/>
                </a:solidFill>
                <a:latin typeface="Monaco" charset="0"/>
              </a:rPr>
              <a:t>hashMapName</a:t>
            </a:r>
            <a:endParaRPr lang="en-US" b="1" dirty="0" smtClean="0">
              <a:solidFill>
                <a:srgbClr val="0000C0"/>
              </a:solidFill>
              <a:latin typeface="Monaco" charset="0"/>
            </a:endParaRPr>
          </a:p>
          <a:p>
            <a:r>
              <a:rPr lang="en-US" b="1" dirty="0" smtClean="0">
                <a:solidFill>
                  <a:srgbClr val="0000C0"/>
                </a:solidFill>
                <a:latin typeface="Monaco" charset="0"/>
              </a:rPr>
              <a:t> 	</a:t>
            </a:r>
            <a:r>
              <a:rPr lang="en-US" b="1" dirty="0" smtClean="0">
                <a:solidFill>
                  <a:srgbClr val="000000"/>
                </a:solidFill>
                <a:latin typeface="Monaco" charset="0"/>
              </a:rPr>
              <a:t>= </a:t>
            </a:r>
            <a:r>
              <a:rPr lang="en-US" b="1" dirty="0">
                <a:solidFill>
                  <a:srgbClr val="7F0055"/>
                </a:solidFill>
                <a:latin typeface="Monaco" charset="0"/>
              </a:rPr>
              <a:t>new</a:t>
            </a:r>
            <a:r>
              <a:rPr lang="en-US" b="1" dirty="0">
                <a:solidFill>
                  <a:srgbClr val="000000"/>
                </a:solidFill>
                <a:latin typeface="Monaco" charset="0"/>
              </a:rPr>
              <a:t> </a:t>
            </a:r>
            <a:r>
              <a:rPr lang="en-US" b="1" dirty="0" err="1" smtClean="0">
                <a:solidFill>
                  <a:srgbClr val="000000"/>
                </a:solidFill>
                <a:latin typeface="Monaco" charset="0"/>
              </a:rPr>
              <a:t>HashMap</a:t>
            </a:r>
            <a:r>
              <a:rPr lang="en-US" b="1" dirty="0" smtClean="0">
                <a:solidFill>
                  <a:srgbClr val="000000"/>
                </a:solidFill>
                <a:latin typeface="Monaco" charset="0"/>
              </a:rPr>
              <a:t>&lt;Key</a:t>
            </a:r>
            <a:r>
              <a:rPr lang="en-US" b="1" dirty="0">
                <a:solidFill>
                  <a:srgbClr val="000000"/>
                </a:solidFill>
                <a:latin typeface="Monaco" charset="0"/>
              </a:rPr>
              <a:t>, Value&gt;();</a:t>
            </a:r>
          </a:p>
        </p:txBody>
      </p:sp>
      <p:sp>
        <p:nvSpPr>
          <p:cNvPr id="8" name="Rectangle 7"/>
          <p:cNvSpPr/>
          <p:nvPr/>
        </p:nvSpPr>
        <p:spPr>
          <a:xfrm>
            <a:off x="1373747" y="2924944"/>
            <a:ext cx="6503426" cy="3139321"/>
          </a:xfrm>
          <a:prstGeom prst="rect">
            <a:avLst/>
          </a:prstGeom>
        </p:spPr>
        <p:txBody>
          <a:bodyPr wrap="square">
            <a:spAutoFit/>
          </a:bodyPr>
          <a:lstStyle/>
          <a:p>
            <a:r>
              <a:rPr lang="en-US" b="1" dirty="0">
                <a:solidFill>
                  <a:srgbClr val="7F0055"/>
                </a:solidFill>
                <a:latin typeface="Monaco" charset="0"/>
              </a:rPr>
              <a:t>public</a:t>
            </a:r>
            <a:r>
              <a:rPr lang="en-US" b="1" dirty="0">
                <a:solidFill>
                  <a:srgbClr val="000000"/>
                </a:solidFill>
                <a:latin typeface="Monaco" charset="0"/>
              </a:rPr>
              <a:t> </a:t>
            </a:r>
            <a:r>
              <a:rPr lang="en-US" b="1" dirty="0">
                <a:solidFill>
                  <a:srgbClr val="7F0055"/>
                </a:solidFill>
                <a:latin typeface="Monaco" charset="0"/>
              </a:rPr>
              <a:t>class</a:t>
            </a:r>
            <a:r>
              <a:rPr lang="en-US" b="1" dirty="0">
                <a:solidFill>
                  <a:srgbClr val="000000"/>
                </a:solidFill>
                <a:latin typeface="Monaco" charset="0"/>
              </a:rPr>
              <a:t> </a:t>
            </a:r>
            <a:r>
              <a:rPr lang="en-US" altLang="zh-CN" b="1" dirty="0" err="1" smtClean="0">
                <a:solidFill>
                  <a:srgbClr val="000000"/>
                </a:solidFill>
                <a:latin typeface="Monaco" charset="0"/>
              </a:rPr>
              <a:t>Storage</a:t>
            </a:r>
            <a:r>
              <a:rPr lang="en-US" b="1" dirty="0" err="1" smtClean="0">
                <a:solidFill>
                  <a:srgbClr val="000000"/>
                </a:solidFill>
                <a:latin typeface="Monaco" charset="0"/>
              </a:rPr>
              <a:t>Manager</a:t>
            </a:r>
            <a:r>
              <a:rPr lang="en-US" b="1" dirty="0" smtClean="0">
                <a:solidFill>
                  <a:srgbClr val="000000"/>
                </a:solidFill>
                <a:latin typeface="Monaco" charset="0"/>
              </a:rPr>
              <a:t> {</a:t>
            </a:r>
            <a:endParaRPr lang="en-US" dirty="0">
              <a:solidFill>
                <a:prstClr val="black"/>
              </a:solidFill>
              <a:latin typeface="Monaco" charset="0"/>
            </a:endParaRPr>
          </a:p>
          <a:p>
            <a:r>
              <a:rPr lang="en-US" dirty="0">
                <a:solidFill>
                  <a:srgbClr val="000000"/>
                </a:solidFill>
                <a:latin typeface="Monaco" charset="0"/>
              </a:rPr>
              <a:t>    </a:t>
            </a:r>
            <a:r>
              <a:rPr lang="en-US" b="1" dirty="0">
                <a:solidFill>
                  <a:srgbClr val="7F0055"/>
                </a:solidFill>
                <a:latin typeface="Monaco" charset="0"/>
              </a:rPr>
              <a:t>private</a:t>
            </a:r>
            <a:r>
              <a:rPr lang="en-US" b="1" dirty="0">
                <a:solidFill>
                  <a:srgbClr val="000000"/>
                </a:solidFill>
                <a:latin typeface="Monaco" charset="0"/>
              </a:rPr>
              <a:t> </a:t>
            </a:r>
            <a:r>
              <a:rPr lang="en-US" b="1" dirty="0" err="1">
                <a:solidFill>
                  <a:srgbClr val="000000"/>
                </a:solidFill>
                <a:latin typeface="Monaco" charset="0"/>
              </a:rPr>
              <a:t>HashMap</a:t>
            </a:r>
            <a:r>
              <a:rPr lang="en-US" b="1" dirty="0">
                <a:solidFill>
                  <a:srgbClr val="000000"/>
                </a:solidFill>
                <a:latin typeface="Monaco" charset="0"/>
              </a:rPr>
              <a:t>&lt;String, </a:t>
            </a:r>
            <a:r>
              <a:rPr lang="en-US" b="1" dirty="0" smtClean="0">
                <a:solidFill>
                  <a:srgbClr val="000000"/>
                </a:solidFill>
                <a:latin typeface="Monaco" charset="0"/>
              </a:rPr>
              <a:t>Item&gt; </a:t>
            </a:r>
            <a:r>
              <a:rPr lang="en-US" b="1" dirty="0" err="1" smtClean="0">
                <a:solidFill>
                  <a:srgbClr val="0000C0"/>
                </a:solidFill>
                <a:latin typeface="Monaco" charset="0"/>
              </a:rPr>
              <a:t>itemMap</a:t>
            </a:r>
            <a:r>
              <a:rPr lang="en-US" b="1" dirty="0" smtClean="0">
                <a:solidFill>
                  <a:srgbClr val="000000"/>
                </a:solidFill>
                <a:latin typeface="Monaco" charset="0"/>
              </a:rPr>
              <a:t>;   </a:t>
            </a:r>
            <a:r>
              <a:rPr lang="en-US" dirty="0" smtClean="0">
                <a:solidFill>
                  <a:schemeClr val="accent5"/>
                </a:solidFill>
                <a:latin typeface="Monaco" charset="0"/>
              </a:rPr>
              <a:t>// </a:t>
            </a:r>
            <a:r>
              <a:rPr lang="en-US" dirty="0" err="1" smtClean="0">
                <a:solidFill>
                  <a:schemeClr val="accent5"/>
                </a:solidFill>
                <a:latin typeface="Monaco" charset="0"/>
              </a:rPr>
              <a:t>HashMap</a:t>
            </a:r>
            <a:endParaRPr lang="en-US" dirty="0">
              <a:solidFill>
                <a:schemeClr val="accent5"/>
              </a:solidFill>
              <a:latin typeface="Monaco" charset="0"/>
            </a:endParaRPr>
          </a:p>
          <a:p>
            <a:r>
              <a:rPr lang="en-US" dirty="0">
                <a:solidFill>
                  <a:srgbClr val="000000"/>
                </a:solidFill>
                <a:latin typeface="Monaco" charset="0"/>
              </a:rPr>
              <a:t>    </a:t>
            </a:r>
            <a:r>
              <a:rPr lang="en-US" b="1" dirty="0">
                <a:solidFill>
                  <a:srgbClr val="7F0055"/>
                </a:solidFill>
                <a:latin typeface="Monaco" charset="0"/>
              </a:rPr>
              <a:t>private</a:t>
            </a:r>
            <a:r>
              <a:rPr lang="en-US" b="1" dirty="0">
                <a:solidFill>
                  <a:srgbClr val="000000"/>
                </a:solidFill>
                <a:latin typeface="Monaco" charset="0"/>
              </a:rPr>
              <a:t> </a:t>
            </a:r>
            <a:r>
              <a:rPr lang="en-US" b="1" dirty="0" smtClean="0">
                <a:solidFill>
                  <a:srgbClr val="000000"/>
                </a:solidFill>
                <a:latin typeface="Monaco" charset="0"/>
              </a:rPr>
              <a:t>Hand </a:t>
            </a:r>
            <a:r>
              <a:rPr lang="en-US" b="1" dirty="0" err="1" smtClean="0">
                <a:solidFill>
                  <a:srgbClr val="0000C0"/>
                </a:solidFill>
                <a:latin typeface="Monaco" charset="0"/>
              </a:rPr>
              <a:t>hand</a:t>
            </a:r>
            <a:r>
              <a:rPr lang="en-US" b="1" dirty="0" smtClean="0">
                <a:solidFill>
                  <a:srgbClr val="000000"/>
                </a:solidFill>
                <a:latin typeface="Monaco" charset="0"/>
              </a:rPr>
              <a:t>;</a:t>
            </a:r>
            <a:endParaRPr lang="en-US" b="1" dirty="0">
              <a:solidFill>
                <a:srgbClr val="000000"/>
              </a:solidFill>
              <a:latin typeface="Monaco" charset="0"/>
            </a:endParaRPr>
          </a:p>
          <a:p>
            <a:r>
              <a:rPr lang="en-US" dirty="0">
                <a:solidFill>
                  <a:srgbClr val="000000"/>
                </a:solidFill>
                <a:latin typeface="Monaco" charset="0"/>
              </a:rPr>
              <a:t>    </a:t>
            </a:r>
            <a:r>
              <a:rPr lang="en-US" b="1" dirty="0">
                <a:solidFill>
                  <a:srgbClr val="7F0055"/>
                </a:solidFill>
                <a:latin typeface="Monaco" charset="0"/>
              </a:rPr>
              <a:t>private</a:t>
            </a:r>
            <a:r>
              <a:rPr lang="en-US" b="1" dirty="0">
                <a:solidFill>
                  <a:srgbClr val="000000"/>
                </a:solidFill>
                <a:latin typeface="Monaco" charset="0"/>
              </a:rPr>
              <a:t> </a:t>
            </a:r>
            <a:r>
              <a:rPr lang="en-US" b="1" dirty="0" err="1" smtClean="0">
                <a:solidFill>
                  <a:srgbClr val="000000"/>
                </a:solidFill>
                <a:latin typeface="Monaco" charset="0"/>
              </a:rPr>
              <a:t>ArrayList</a:t>
            </a:r>
            <a:r>
              <a:rPr lang="en-US" b="1" dirty="0" smtClean="0">
                <a:solidFill>
                  <a:srgbClr val="000000"/>
                </a:solidFill>
                <a:latin typeface="Monaco" charset="0"/>
              </a:rPr>
              <a:t>&lt;Box&gt; </a:t>
            </a:r>
            <a:r>
              <a:rPr lang="en-US" b="1" dirty="0" err="1" smtClean="0">
                <a:solidFill>
                  <a:srgbClr val="0000C0"/>
                </a:solidFill>
                <a:latin typeface="Monaco" charset="0"/>
              </a:rPr>
              <a:t>boxList</a:t>
            </a:r>
            <a:r>
              <a:rPr lang="en-US" b="1" dirty="0" smtClean="0">
                <a:solidFill>
                  <a:srgbClr val="000000"/>
                </a:solidFill>
                <a:latin typeface="Monaco" charset="0"/>
              </a:rPr>
              <a:t>;</a:t>
            </a:r>
          </a:p>
          <a:p>
            <a:r>
              <a:rPr lang="en-US" b="1" dirty="0">
                <a:solidFill>
                  <a:srgbClr val="000000"/>
                </a:solidFill>
                <a:latin typeface="Monaco" charset="0"/>
              </a:rPr>
              <a:t>	</a:t>
            </a:r>
            <a:r>
              <a:rPr lang="en-US" b="1" dirty="0" smtClean="0">
                <a:solidFill>
                  <a:srgbClr val="000000"/>
                </a:solidFill>
                <a:latin typeface="Monaco" charset="0"/>
              </a:rPr>
              <a:t>…</a:t>
            </a:r>
            <a:endParaRPr lang="en-US" dirty="0">
              <a:solidFill>
                <a:prstClr val="black"/>
              </a:solidFill>
              <a:latin typeface="Monaco" charset="0"/>
            </a:endParaRPr>
          </a:p>
          <a:p>
            <a:r>
              <a:rPr lang="en-US" dirty="0">
                <a:solidFill>
                  <a:srgbClr val="000000"/>
                </a:solidFill>
                <a:latin typeface="Monaco" charset="0"/>
              </a:rPr>
              <a:t>    </a:t>
            </a:r>
            <a:r>
              <a:rPr lang="en-US" b="1" dirty="0">
                <a:solidFill>
                  <a:srgbClr val="7F0055"/>
                </a:solidFill>
                <a:latin typeface="Monaco" charset="0"/>
              </a:rPr>
              <a:t>public</a:t>
            </a:r>
            <a:r>
              <a:rPr lang="en-US" b="1" dirty="0">
                <a:solidFill>
                  <a:srgbClr val="000000"/>
                </a:solidFill>
                <a:latin typeface="Monaco" charset="0"/>
              </a:rPr>
              <a:t> </a:t>
            </a:r>
            <a:r>
              <a:rPr lang="en-US" b="1" dirty="0" err="1">
                <a:solidFill>
                  <a:srgbClr val="000000"/>
                </a:solidFill>
                <a:latin typeface="Monaco" charset="0"/>
              </a:rPr>
              <a:t>FileManager</a:t>
            </a:r>
            <a:r>
              <a:rPr lang="en-US" b="1" dirty="0">
                <a:solidFill>
                  <a:srgbClr val="000000"/>
                </a:solidFill>
                <a:latin typeface="Monaco" charset="0"/>
              </a:rPr>
              <a:t>() {</a:t>
            </a:r>
          </a:p>
          <a:p>
            <a:r>
              <a:rPr lang="en-US" dirty="0">
                <a:solidFill>
                  <a:srgbClr val="000000"/>
                </a:solidFill>
                <a:latin typeface="Monaco" charset="0"/>
              </a:rPr>
              <a:t> </a:t>
            </a:r>
            <a:r>
              <a:rPr lang="en-US" dirty="0" smtClean="0">
                <a:solidFill>
                  <a:srgbClr val="000000"/>
                </a:solidFill>
                <a:latin typeface="Monaco" charset="0"/>
              </a:rPr>
              <a:t>       </a:t>
            </a:r>
            <a:r>
              <a:rPr lang="en-US" b="1" dirty="0" err="1" smtClean="0">
                <a:solidFill>
                  <a:srgbClr val="7F0055"/>
                </a:solidFill>
                <a:latin typeface="Monaco" charset="0"/>
              </a:rPr>
              <a:t>this</a:t>
            </a:r>
            <a:r>
              <a:rPr lang="en-US" b="1" dirty="0" err="1" smtClean="0">
                <a:solidFill>
                  <a:srgbClr val="000000"/>
                </a:solidFill>
                <a:latin typeface="Monaco" charset="0"/>
              </a:rPr>
              <a:t>.</a:t>
            </a:r>
            <a:r>
              <a:rPr lang="en-US" b="1" dirty="0" err="1" smtClean="0">
                <a:solidFill>
                  <a:srgbClr val="0000C0"/>
                </a:solidFill>
                <a:latin typeface="Monaco" charset="0"/>
              </a:rPr>
              <a:t>itemMap</a:t>
            </a:r>
            <a:r>
              <a:rPr lang="en-US" b="1" dirty="0" smtClean="0">
                <a:solidFill>
                  <a:srgbClr val="0000C0"/>
                </a:solidFill>
                <a:latin typeface="Monaco" charset="0"/>
              </a:rPr>
              <a:t> </a:t>
            </a:r>
            <a:r>
              <a:rPr lang="en-US" b="1" dirty="0" smtClean="0">
                <a:solidFill>
                  <a:srgbClr val="000000"/>
                </a:solidFill>
                <a:latin typeface="Monaco" charset="0"/>
              </a:rPr>
              <a:t>= </a:t>
            </a:r>
            <a:r>
              <a:rPr lang="en-US" b="1" dirty="0">
                <a:solidFill>
                  <a:srgbClr val="7F0055"/>
                </a:solidFill>
                <a:latin typeface="Monaco" charset="0"/>
              </a:rPr>
              <a:t>new</a:t>
            </a:r>
            <a:r>
              <a:rPr lang="en-US" b="1" dirty="0">
                <a:solidFill>
                  <a:srgbClr val="000000"/>
                </a:solidFill>
                <a:latin typeface="Monaco" charset="0"/>
              </a:rPr>
              <a:t> </a:t>
            </a:r>
            <a:r>
              <a:rPr lang="en-US" b="1" dirty="0" err="1">
                <a:solidFill>
                  <a:srgbClr val="000000"/>
                </a:solidFill>
                <a:latin typeface="Monaco" charset="0"/>
              </a:rPr>
              <a:t>HashMap</a:t>
            </a:r>
            <a:r>
              <a:rPr lang="en-US" b="1" dirty="0">
                <a:solidFill>
                  <a:srgbClr val="000000"/>
                </a:solidFill>
                <a:latin typeface="Monaco" charset="0"/>
              </a:rPr>
              <a:t>&lt;String, </a:t>
            </a:r>
            <a:r>
              <a:rPr lang="en-US" b="1" dirty="0" smtClean="0">
                <a:solidFill>
                  <a:srgbClr val="000000"/>
                </a:solidFill>
                <a:latin typeface="Monaco" charset="0"/>
              </a:rPr>
              <a:t>Item&gt;();</a:t>
            </a:r>
          </a:p>
          <a:p>
            <a:r>
              <a:rPr lang="en-US" b="1" dirty="0">
                <a:solidFill>
                  <a:srgbClr val="000000"/>
                </a:solidFill>
                <a:latin typeface="Monaco" charset="0"/>
              </a:rPr>
              <a:t>	</a:t>
            </a:r>
            <a:r>
              <a:rPr lang="en-US" b="1" dirty="0" smtClean="0">
                <a:solidFill>
                  <a:srgbClr val="000000"/>
                </a:solidFill>
                <a:latin typeface="Monaco" charset="0"/>
              </a:rPr>
              <a:t>…</a:t>
            </a:r>
          </a:p>
          <a:p>
            <a:r>
              <a:rPr lang="en-US" b="1" dirty="0" smtClean="0">
                <a:solidFill>
                  <a:srgbClr val="000000"/>
                </a:solidFill>
                <a:latin typeface="Monaco" charset="0"/>
              </a:rPr>
              <a:t>    </a:t>
            </a:r>
            <a:r>
              <a:rPr lang="en-US" b="1" dirty="0">
                <a:solidFill>
                  <a:srgbClr val="000000"/>
                </a:solidFill>
                <a:latin typeface="Monaco" charset="0"/>
              </a:rPr>
              <a:t>}</a:t>
            </a:r>
          </a:p>
          <a:p>
            <a:r>
              <a:rPr lang="en-US" b="1" dirty="0">
                <a:solidFill>
                  <a:srgbClr val="000000"/>
                </a:solidFill>
                <a:latin typeface="Monaco" charset="0"/>
              </a:rPr>
              <a:t>    </a:t>
            </a:r>
            <a:r>
              <a:rPr lang="en-US" b="1" dirty="0" smtClean="0">
                <a:solidFill>
                  <a:srgbClr val="000000"/>
                </a:solidFill>
                <a:latin typeface="Monaco" charset="0"/>
              </a:rPr>
              <a:t>…</a:t>
            </a:r>
            <a:endParaRPr lang="en-US" b="1" dirty="0">
              <a:solidFill>
                <a:srgbClr val="000000"/>
              </a:solidFill>
              <a:latin typeface="Monaco" charset="0"/>
            </a:endParaRPr>
          </a:p>
          <a:p>
            <a:r>
              <a:rPr lang="en-US" b="1" dirty="0">
                <a:solidFill>
                  <a:srgbClr val="000000"/>
                </a:solidFill>
                <a:latin typeface="Monaco" charset="0"/>
              </a:rPr>
              <a:t>}</a:t>
            </a:r>
            <a:endParaRPr lang="en-US" b="1" dirty="0">
              <a:solidFill>
                <a:prstClr val="black"/>
              </a:solidFill>
            </a:endParaRPr>
          </a:p>
        </p:txBody>
      </p:sp>
      <p:sp>
        <p:nvSpPr>
          <p:cNvPr id="9" name="Rectangle 8"/>
          <p:cNvSpPr/>
          <p:nvPr/>
        </p:nvSpPr>
        <p:spPr>
          <a:xfrm>
            <a:off x="4306430" y="393923"/>
            <a:ext cx="2929866" cy="465666"/>
          </a:xfrm>
          <a:prstGeom prst="rect">
            <a:avLst/>
          </a:prstGeom>
          <a:solidFill>
            <a:schemeClr val="accent4">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err="1" smtClean="0">
                <a:solidFill>
                  <a:prstClr val="white"/>
                </a:solidFill>
              </a:rPr>
              <a:t>StorgeManager</a:t>
            </a:r>
            <a:endParaRPr lang="en-US" sz="2400" dirty="0">
              <a:solidFill>
                <a:prstClr val="white"/>
              </a:solidFill>
            </a:endParaRPr>
          </a:p>
        </p:txBody>
      </p:sp>
      <p:sp>
        <p:nvSpPr>
          <p:cNvPr id="10" name="CustomShape 2"/>
          <p:cNvSpPr/>
          <p:nvPr/>
        </p:nvSpPr>
        <p:spPr>
          <a:xfrm>
            <a:off x="2547083" y="6327189"/>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dirty="0" smtClean="0">
                <a:solidFill>
                  <a:prstClr val="white"/>
                </a:solidFill>
                <a:uFill>
                  <a:solidFill>
                    <a:srgbClr val="FFFFFF"/>
                  </a:solidFill>
                </a:uFill>
                <a:latin typeface="Calibri Light" panose="020F0302020204030204"/>
              </a:rPr>
              <a:t>Storage</a:t>
            </a:r>
            <a:endParaRPr sz="1400" dirty="0">
              <a:solidFill>
                <a:prstClr val="white"/>
              </a:solidFill>
              <a:latin typeface="Calibri Light" panose="020F0302020204030204"/>
            </a:endParaRPr>
          </a:p>
        </p:txBody>
      </p:sp>
      <p:sp>
        <p:nvSpPr>
          <p:cNvPr id="6" name="Slide Number Placeholder 5"/>
          <p:cNvSpPr>
            <a:spLocks noGrp="1"/>
          </p:cNvSpPr>
          <p:nvPr>
            <p:ph type="sldNum" sz="quarter" idx="12"/>
          </p:nvPr>
        </p:nvSpPr>
        <p:spPr/>
        <p:txBody>
          <a:bodyPr/>
          <a:lstStyle/>
          <a:p>
            <a:fld id="{835E20A1-CA8B-C44B-AF3A-EA9FF10691F4}" type="slidenum">
              <a:rPr lang="en-US" smtClean="0"/>
              <a:pPr/>
              <a:t>41</a:t>
            </a:fld>
            <a:endParaRPr lang="en-US"/>
          </a:p>
        </p:txBody>
      </p:sp>
    </p:spTree>
    <p:extLst>
      <p:ext uri="{BB962C8B-B14F-4D97-AF65-F5344CB8AC3E}">
        <p14:creationId xmlns:p14="http://schemas.microsoft.com/office/powerpoint/2010/main" val="72481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8941" y="962629"/>
            <a:ext cx="8474298" cy="112374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2" name="Rectangle 1"/>
          <p:cNvSpPr/>
          <p:nvPr/>
        </p:nvSpPr>
        <p:spPr>
          <a:xfrm>
            <a:off x="322986" y="729796"/>
            <a:ext cx="4158862" cy="465666"/>
          </a:xfrm>
          <a:prstGeom prst="rect">
            <a:avLst/>
          </a:prstGeom>
          <a:solidFill>
            <a:schemeClr val="accent4">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a:solidFill>
                  <a:prstClr val="white"/>
                </a:solidFill>
              </a:rPr>
              <a:t>Adding a Key-Value Mapping</a:t>
            </a:r>
            <a:endParaRPr lang="en-US" sz="2400" dirty="0">
              <a:solidFill>
                <a:prstClr val="white"/>
              </a:solidFill>
            </a:endParaRPr>
          </a:p>
        </p:txBody>
      </p:sp>
      <p:sp>
        <p:nvSpPr>
          <p:cNvPr id="4" name="Rectangle 3"/>
          <p:cNvSpPr/>
          <p:nvPr/>
        </p:nvSpPr>
        <p:spPr>
          <a:xfrm>
            <a:off x="1490184" y="1268760"/>
            <a:ext cx="6007994" cy="646331"/>
          </a:xfrm>
          <a:prstGeom prst="rect">
            <a:avLst/>
          </a:prstGeom>
        </p:spPr>
        <p:txBody>
          <a:bodyPr wrap="square">
            <a:spAutoFit/>
          </a:bodyPr>
          <a:lstStyle/>
          <a:p>
            <a:r>
              <a:rPr lang="en-US" dirty="0" err="1">
                <a:solidFill>
                  <a:srgbClr val="000000"/>
                </a:solidFill>
                <a:latin typeface="Monaco" charset="0"/>
              </a:rPr>
              <a:t>newItem</a:t>
            </a:r>
            <a:r>
              <a:rPr lang="en-US" dirty="0">
                <a:solidFill>
                  <a:srgbClr val="000000"/>
                </a:solidFill>
                <a:latin typeface="Monaco" charset="0"/>
              </a:rPr>
              <a:t> = </a:t>
            </a:r>
            <a:r>
              <a:rPr lang="en-US" b="1" dirty="0">
                <a:solidFill>
                  <a:srgbClr val="1919FF"/>
                </a:solidFill>
                <a:latin typeface="Monaco" charset="0"/>
              </a:rPr>
              <a:t>new</a:t>
            </a:r>
            <a:r>
              <a:rPr lang="en-US" dirty="0">
                <a:solidFill>
                  <a:srgbClr val="000000"/>
                </a:solidFill>
                <a:latin typeface="Monaco" charset="0"/>
              </a:rPr>
              <a:t> Item(</a:t>
            </a:r>
            <a:r>
              <a:rPr lang="en-US" dirty="0" err="1">
                <a:solidFill>
                  <a:srgbClr val="000000"/>
                </a:solidFill>
                <a:latin typeface="Monaco" charset="0"/>
              </a:rPr>
              <a:t>itemName</a:t>
            </a:r>
            <a:r>
              <a:rPr lang="en-US" dirty="0">
                <a:solidFill>
                  <a:srgbClr val="000000"/>
                </a:solidFill>
                <a:latin typeface="Monaco" charset="0"/>
              </a:rPr>
              <a:t>, </a:t>
            </a:r>
            <a:r>
              <a:rPr lang="en-US" dirty="0" err="1">
                <a:solidFill>
                  <a:srgbClr val="000000"/>
                </a:solidFill>
                <a:latin typeface="Monaco" charset="0"/>
              </a:rPr>
              <a:t>item</a:t>
            </a:r>
            <a:r>
              <a:rPr lang="en-US" altLang="zh-CN" dirty="0" err="1">
                <a:solidFill>
                  <a:srgbClr val="000000"/>
                </a:solidFill>
                <a:latin typeface="Monaco" charset="0"/>
              </a:rPr>
              <a:t>Value</a:t>
            </a:r>
            <a:r>
              <a:rPr lang="en-US" altLang="zh-CN" dirty="0">
                <a:solidFill>
                  <a:srgbClr val="000000"/>
                </a:solidFill>
                <a:latin typeface="Monaco" charset="0"/>
              </a:rPr>
              <a:t>);</a:t>
            </a:r>
            <a:endParaRPr lang="en-US" dirty="0">
              <a:solidFill>
                <a:srgbClr val="000000"/>
              </a:solidFill>
              <a:latin typeface="Monaco" charset="0"/>
            </a:endParaRPr>
          </a:p>
          <a:p>
            <a:r>
              <a:rPr lang="en-US" b="1" dirty="0" err="1">
                <a:solidFill>
                  <a:srgbClr val="1919FF"/>
                </a:solidFill>
                <a:latin typeface="Monaco" charset="0"/>
              </a:rPr>
              <a:t>itemMap</a:t>
            </a:r>
            <a:r>
              <a:rPr lang="en-US" dirty="0" err="1">
                <a:solidFill>
                  <a:srgbClr val="000000"/>
                </a:solidFill>
                <a:latin typeface="Monaco" charset="0"/>
              </a:rPr>
              <a:t>.put</a:t>
            </a:r>
            <a:r>
              <a:rPr lang="en-US" dirty="0">
                <a:solidFill>
                  <a:srgbClr val="000000"/>
                </a:solidFill>
                <a:latin typeface="Monaco" charset="0"/>
              </a:rPr>
              <a:t>(</a:t>
            </a:r>
            <a:r>
              <a:rPr lang="en-US" dirty="0" err="1">
                <a:solidFill>
                  <a:srgbClr val="000000"/>
                </a:solidFill>
                <a:latin typeface="Monaco" charset="0"/>
              </a:rPr>
              <a:t>itemName</a:t>
            </a:r>
            <a:r>
              <a:rPr lang="en-US" dirty="0">
                <a:solidFill>
                  <a:srgbClr val="000000"/>
                </a:solidFill>
                <a:latin typeface="Monaco" charset="0"/>
              </a:rPr>
              <a:t>, </a:t>
            </a:r>
            <a:r>
              <a:rPr lang="en-US" dirty="0" err="1">
                <a:solidFill>
                  <a:srgbClr val="000000"/>
                </a:solidFill>
                <a:latin typeface="Monaco" charset="0"/>
              </a:rPr>
              <a:t>newItem</a:t>
            </a:r>
            <a:r>
              <a:rPr lang="en-US" dirty="0">
                <a:solidFill>
                  <a:srgbClr val="000000"/>
                </a:solidFill>
                <a:latin typeface="Monaco" charset="0"/>
              </a:rPr>
              <a:t>);</a:t>
            </a:r>
          </a:p>
        </p:txBody>
      </p:sp>
      <p:sp>
        <p:nvSpPr>
          <p:cNvPr id="5" name="Rectangle 4"/>
          <p:cNvSpPr/>
          <p:nvPr/>
        </p:nvSpPr>
        <p:spPr>
          <a:xfrm>
            <a:off x="218941" y="3368833"/>
            <a:ext cx="8474298" cy="112374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6" name="Rectangle 5"/>
          <p:cNvSpPr/>
          <p:nvPr/>
        </p:nvSpPr>
        <p:spPr>
          <a:xfrm>
            <a:off x="322986" y="3136000"/>
            <a:ext cx="4158862" cy="465666"/>
          </a:xfrm>
          <a:prstGeom prst="rect">
            <a:avLst/>
          </a:prstGeom>
          <a:solidFill>
            <a:schemeClr val="accent4">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a:solidFill>
                  <a:prstClr val="white"/>
                </a:solidFill>
              </a:rPr>
              <a:t>Value Retrieval using a Key</a:t>
            </a:r>
          </a:p>
        </p:txBody>
      </p:sp>
      <p:sp>
        <p:nvSpPr>
          <p:cNvPr id="7" name="Rectangle 6"/>
          <p:cNvSpPr/>
          <p:nvPr/>
        </p:nvSpPr>
        <p:spPr>
          <a:xfrm>
            <a:off x="846786" y="3834499"/>
            <a:ext cx="7846453" cy="646331"/>
          </a:xfrm>
          <a:prstGeom prst="rect">
            <a:avLst/>
          </a:prstGeom>
        </p:spPr>
        <p:txBody>
          <a:bodyPr wrap="square">
            <a:spAutoFit/>
          </a:bodyPr>
          <a:lstStyle/>
          <a:p>
            <a:r>
              <a:rPr lang="en-US" dirty="0" smtClean="0">
                <a:solidFill>
                  <a:srgbClr val="000000"/>
                </a:solidFill>
                <a:latin typeface="Monaco" charset="0"/>
              </a:rPr>
              <a:t>Item </a:t>
            </a:r>
            <a:r>
              <a:rPr lang="en-US" dirty="0" err="1" smtClean="0">
                <a:solidFill>
                  <a:srgbClr val="6A3E3E"/>
                </a:solidFill>
                <a:latin typeface="Monaco" charset="0"/>
              </a:rPr>
              <a:t>retrievedItem</a:t>
            </a:r>
            <a:r>
              <a:rPr lang="en-US" dirty="0" smtClean="0">
                <a:solidFill>
                  <a:srgbClr val="6A3E3E"/>
                </a:solidFill>
                <a:latin typeface="Monaco" charset="0"/>
              </a:rPr>
              <a:t> </a:t>
            </a:r>
            <a:r>
              <a:rPr lang="en-US" dirty="0">
                <a:solidFill>
                  <a:srgbClr val="000000"/>
                </a:solidFill>
                <a:latin typeface="Monaco" charset="0"/>
              </a:rPr>
              <a:t>= </a:t>
            </a:r>
            <a:r>
              <a:rPr lang="en-US" b="1" dirty="0" err="1">
                <a:solidFill>
                  <a:srgbClr val="1919FF"/>
                </a:solidFill>
                <a:latin typeface="Monaco" charset="0"/>
              </a:rPr>
              <a:t>itemMap</a:t>
            </a:r>
            <a:r>
              <a:rPr lang="en-US" dirty="0" err="1" smtClean="0">
                <a:solidFill>
                  <a:srgbClr val="000000"/>
                </a:solidFill>
                <a:latin typeface="Monaco" charset="0"/>
              </a:rPr>
              <a:t>.get</a:t>
            </a:r>
            <a:r>
              <a:rPr lang="en-US" dirty="0" smtClean="0">
                <a:solidFill>
                  <a:srgbClr val="000000"/>
                </a:solidFill>
                <a:latin typeface="Monaco" charset="0"/>
              </a:rPr>
              <a:t>(</a:t>
            </a:r>
            <a:r>
              <a:rPr lang="en-US" dirty="0" err="1" smtClean="0">
                <a:solidFill>
                  <a:srgbClr val="6A3E3E"/>
                </a:solidFill>
                <a:latin typeface="Monaco" charset="0"/>
              </a:rPr>
              <a:t>itemName</a:t>
            </a:r>
            <a:r>
              <a:rPr lang="en-US" dirty="0" smtClean="0">
                <a:solidFill>
                  <a:srgbClr val="000000"/>
                </a:solidFill>
                <a:latin typeface="Monaco" charset="0"/>
              </a:rPr>
              <a:t>);</a:t>
            </a:r>
            <a:endParaRPr lang="en-US" dirty="0">
              <a:solidFill>
                <a:srgbClr val="000000"/>
              </a:solidFill>
              <a:latin typeface="Monaco" charset="0"/>
            </a:endParaRPr>
          </a:p>
          <a:p>
            <a:r>
              <a:rPr lang="en-US" dirty="0">
                <a:solidFill>
                  <a:srgbClr val="000000"/>
                </a:solidFill>
                <a:latin typeface="Monaco" charset="0"/>
              </a:rPr>
              <a:t>		</a:t>
            </a:r>
            <a:endParaRPr lang="en-US" dirty="0">
              <a:solidFill>
                <a:prstClr val="black"/>
              </a:solidFill>
            </a:endParaRPr>
          </a:p>
        </p:txBody>
      </p:sp>
      <p:sp>
        <p:nvSpPr>
          <p:cNvPr id="8" name="Rectangle 7"/>
          <p:cNvSpPr/>
          <p:nvPr/>
        </p:nvSpPr>
        <p:spPr>
          <a:xfrm>
            <a:off x="517956" y="2378354"/>
            <a:ext cx="7927783" cy="465666"/>
          </a:xfrm>
          <a:prstGeom prst="rect">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err="1" smtClean="0">
                <a:solidFill>
                  <a:prstClr val="white"/>
                </a:solidFill>
              </a:rPr>
              <a:t>itemName</a:t>
            </a:r>
            <a:r>
              <a:rPr lang="en-US" sz="2400" dirty="0" smtClean="0">
                <a:solidFill>
                  <a:prstClr val="white"/>
                </a:solidFill>
              </a:rPr>
              <a:t> </a:t>
            </a:r>
            <a:r>
              <a:rPr lang="en-US" sz="2400" dirty="0">
                <a:solidFill>
                  <a:prstClr val="white"/>
                </a:solidFill>
              </a:rPr>
              <a:t>is a String while </a:t>
            </a:r>
            <a:r>
              <a:rPr lang="en-US" sz="2400" dirty="0" err="1" smtClean="0">
                <a:solidFill>
                  <a:prstClr val="white"/>
                </a:solidFill>
              </a:rPr>
              <a:t>newItem</a:t>
            </a:r>
            <a:r>
              <a:rPr lang="en-US" sz="2400" dirty="0" smtClean="0">
                <a:solidFill>
                  <a:prstClr val="white"/>
                </a:solidFill>
              </a:rPr>
              <a:t> </a:t>
            </a:r>
            <a:r>
              <a:rPr lang="en-US" sz="2400" dirty="0">
                <a:solidFill>
                  <a:prstClr val="white"/>
                </a:solidFill>
              </a:rPr>
              <a:t>is </a:t>
            </a:r>
            <a:r>
              <a:rPr lang="en-US" sz="2400" dirty="0" smtClean="0">
                <a:solidFill>
                  <a:prstClr val="white"/>
                </a:solidFill>
              </a:rPr>
              <a:t>an Item</a:t>
            </a:r>
            <a:endParaRPr lang="en-US" sz="2400" dirty="0">
              <a:solidFill>
                <a:prstClr val="white"/>
              </a:solidFill>
            </a:endParaRPr>
          </a:p>
        </p:txBody>
      </p:sp>
      <p:sp>
        <p:nvSpPr>
          <p:cNvPr id="9" name="Rectangle 8"/>
          <p:cNvSpPr/>
          <p:nvPr/>
        </p:nvSpPr>
        <p:spPr>
          <a:xfrm>
            <a:off x="492198" y="4889703"/>
            <a:ext cx="7927783" cy="867150"/>
          </a:xfrm>
          <a:prstGeom prst="rect">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err="1" smtClean="0">
                <a:solidFill>
                  <a:prstClr val="white"/>
                </a:solidFill>
              </a:rPr>
              <a:t>retrievedItem</a:t>
            </a:r>
            <a:r>
              <a:rPr lang="en-US" sz="2400" dirty="0" smtClean="0">
                <a:solidFill>
                  <a:prstClr val="white"/>
                </a:solidFill>
              </a:rPr>
              <a:t> </a:t>
            </a:r>
            <a:r>
              <a:rPr lang="en-US" sz="2400" dirty="0">
                <a:solidFill>
                  <a:prstClr val="white"/>
                </a:solidFill>
              </a:rPr>
              <a:t>is </a:t>
            </a:r>
            <a:r>
              <a:rPr lang="en-US" sz="2400" dirty="0" smtClean="0">
                <a:solidFill>
                  <a:prstClr val="white"/>
                </a:solidFill>
              </a:rPr>
              <a:t>an item in the </a:t>
            </a:r>
            <a:r>
              <a:rPr lang="en-US" sz="2400" dirty="0" err="1" smtClean="0">
                <a:solidFill>
                  <a:prstClr val="white"/>
                </a:solidFill>
              </a:rPr>
              <a:t>itemMap</a:t>
            </a:r>
            <a:r>
              <a:rPr lang="en-US" sz="2400" dirty="0" smtClean="0">
                <a:solidFill>
                  <a:prstClr val="white"/>
                </a:solidFill>
              </a:rPr>
              <a:t>, </a:t>
            </a:r>
          </a:p>
          <a:p>
            <a:pPr algn="ctr"/>
            <a:r>
              <a:rPr lang="en-US" sz="2400" dirty="0" smtClean="0">
                <a:solidFill>
                  <a:prstClr val="white"/>
                </a:solidFill>
              </a:rPr>
              <a:t>whose name is </a:t>
            </a:r>
            <a:r>
              <a:rPr lang="en-US" sz="2400" dirty="0" err="1" smtClean="0">
                <a:solidFill>
                  <a:prstClr val="white"/>
                </a:solidFill>
              </a:rPr>
              <a:t>itemName</a:t>
            </a:r>
            <a:endParaRPr lang="en-US" sz="2400" dirty="0">
              <a:solidFill>
                <a:prstClr val="white"/>
              </a:solidFill>
            </a:endParaRPr>
          </a:p>
        </p:txBody>
      </p:sp>
      <p:sp>
        <p:nvSpPr>
          <p:cNvPr id="11" name="Rectangle 10"/>
          <p:cNvSpPr/>
          <p:nvPr/>
        </p:nvSpPr>
        <p:spPr>
          <a:xfrm>
            <a:off x="1139207" y="6424273"/>
            <a:ext cx="6685280" cy="369332"/>
          </a:xfrm>
          <a:prstGeom prst="rect">
            <a:avLst/>
          </a:prstGeom>
        </p:spPr>
        <p:txBody>
          <a:bodyPr wrap="square">
            <a:spAutoFit/>
          </a:bodyPr>
          <a:lstStyle/>
          <a:p>
            <a:r>
              <a:rPr lang="en-US" dirty="0">
                <a:solidFill>
                  <a:prstClr val="white"/>
                </a:solidFill>
              </a:rPr>
              <a:t>https://</a:t>
            </a:r>
            <a:r>
              <a:rPr lang="en-US" dirty="0" err="1">
                <a:solidFill>
                  <a:prstClr val="white"/>
                </a:solidFill>
              </a:rPr>
              <a:t>docs.oracle.com</a:t>
            </a:r>
            <a:r>
              <a:rPr lang="en-US" dirty="0">
                <a:solidFill>
                  <a:prstClr val="white"/>
                </a:solidFill>
              </a:rPr>
              <a:t>/</a:t>
            </a:r>
            <a:r>
              <a:rPr lang="en-US" dirty="0" err="1">
                <a:solidFill>
                  <a:prstClr val="white"/>
                </a:solidFill>
              </a:rPr>
              <a:t>javase</a:t>
            </a:r>
            <a:r>
              <a:rPr lang="en-US" dirty="0">
                <a:solidFill>
                  <a:prstClr val="white"/>
                </a:solidFill>
              </a:rPr>
              <a:t>/8/docs/</a:t>
            </a:r>
            <a:r>
              <a:rPr lang="en-US" dirty="0" err="1">
                <a:solidFill>
                  <a:prstClr val="white"/>
                </a:solidFill>
              </a:rPr>
              <a:t>api</a:t>
            </a:r>
            <a:r>
              <a:rPr lang="en-US" dirty="0">
                <a:solidFill>
                  <a:prstClr val="white"/>
                </a:solidFill>
              </a:rPr>
              <a:t>/java/</a:t>
            </a:r>
            <a:r>
              <a:rPr lang="en-US" dirty="0" err="1">
                <a:solidFill>
                  <a:prstClr val="white"/>
                </a:solidFill>
              </a:rPr>
              <a:t>util</a:t>
            </a:r>
            <a:r>
              <a:rPr lang="en-US" dirty="0">
                <a:solidFill>
                  <a:prstClr val="white"/>
                </a:solidFill>
              </a:rPr>
              <a:t>/</a:t>
            </a:r>
            <a:r>
              <a:rPr lang="en-US" dirty="0" err="1">
                <a:solidFill>
                  <a:prstClr val="white"/>
                </a:solidFill>
              </a:rPr>
              <a:t>HashMap.html</a:t>
            </a:r>
            <a:endParaRPr lang="en-US" dirty="0">
              <a:solidFill>
                <a:prstClr val="white"/>
              </a:solidFill>
            </a:endParaRPr>
          </a:p>
        </p:txBody>
      </p:sp>
      <p:sp>
        <p:nvSpPr>
          <p:cNvPr id="10" name="Slide Number Placeholder 9"/>
          <p:cNvSpPr>
            <a:spLocks noGrp="1"/>
          </p:cNvSpPr>
          <p:nvPr>
            <p:ph type="sldNum" sz="quarter" idx="12"/>
          </p:nvPr>
        </p:nvSpPr>
        <p:spPr/>
        <p:txBody>
          <a:bodyPr/>
          <a:lstStyle/>
          <a:p>
            <a:fld id="{835E20A1-CA8B-C44B-AF3A-EA9FF10691F4}" type="slidenum">
              <a:rPr lang="en-US" smtClean="0"/>
              <a:pPr/>
              <a:t>42</a:t>
            </a:fld>
            <a:endParaRPr lang="en-US"/>
          </a:p>
        </p:txBody>
      </p:sp>
    </p:spTree>
    <p:extLst>
      <p:ext uri="{BB962C8B-B14F-4D97-AF65-F5344CB8AC3E}">
        <p14:creationId xmlns:p14="http://schemas.microsoft.com/office/powerpoint/2010/main" val="135642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animBg="1"/>
      <p:bldP spid="9" grpId="0" animBg="1"/>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End Of File</a:t>
            </a:r>
            <a:endParaRPr lang="en-US" dirty="0"/>
          </a:p>
        </p:txBody>
      </p:sp>
      <p:sp>
        <p:nvSpPr>
          <p:cNvPr id="6" name="Text Placeholder 5"/>
          <p:cNvSpPr>
            <a:spLocks noGrp="1"/>
          </p:cNvSpPr>
          <p:nvPr>
            <p:ph type="body" sz="half" idx="2"/>
          </p:nvPr>
        </p:nvSpPr>
        <p:spPr/>
        <p:txBody>
          <a:bodyPr>
            <a:normAutofit/>
          </a:bodyPr>
          <a:lstStyle/>
          <a:p>
            <a:r>
              <a:rPr lang="en-US" sz="3200" dirty="0" smtClean="0"/>
              <a:t>Any Questions?</a:t>
            </a:r>
            <a:endParaRPr lang="en-US" sz="3200" dirty="0"/>
          </a:p>
        </p:txBody>
      </p:sp>
      <p:pic>
        <p:nvPicPr>
          <p:cNvPr id="7" name="Picture 6"/>
          <p:cNvPicPr>
            <a:picLocks noChangeAspect="1"/>
          </p:cNvPicPr>
          <p:nvPr/>
        </p:nvPicPr>
        <p:blipFill>
          <a:blip r:embed="rId2"/>
          <a:stretch>
            <a:fillRect/>
          </a:stretch>
        </p:blipFill>
        <p:spPr>
          <a:xfrm>
            <a:off x="2438400" y="819136"/>
            <a:ext cx="4537912" cy="4083063"/>
          </a:xfrm>
          <a:prstGeom prst="rect">
            <a:avLst/>
          </a:prstGeom>
        </p:spPr>
      </p:pic>
      <p:sp>
        <p:nvSpPr>
          <p:cNvPr id="2" name="Slide Number Placeholder 1"/>
          <p:cNvSpPr>
            <a:spLocks noGrp="1"/>
          </p:cNvSpPr>
          <p:nvPr>
            <p:ph type="sldNum" sz="quarter" idx="12"/>
          </p:nvPr>
        </p:nvSpPr>
        <p:spPr/>
        <p:txBody>
          <a:bodyPr/>
          <a:lstStyle/>
          <a:p>
            <a:fld id="{835E20A1-CA8B-C44B-AF3A-EA9FF10691F4}" type="slidenum">
              <a:rPr lang="en-US" smtClean="0"/>
              <a:pPr/>
              <a:t>43</a:t>
            </a:fld>
            <a:endParaRPr lang="en-US"/>
          </a:p>
        </p:txBody>
      </p:sp>
    </p:spTree>
    <p:extLst>
      <p:ext uri="{BB962C8B-B14F-4D97-AF65-F5344CB8AC3E}">
        <p14:creationId xmlns:p14="http://schemas.microsoft.com/office/powerpoint/2010/main" val="33481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378041" y="2575772"/>
            <a:ext cx="2292440" cy="22924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2096872" y="4123264"/>
            <a:ext cx="841897" cy="369332"/>
          </a:xfrm>
          <a:prstGeom prst="rect">
            <a:avLst/>
          </a:prstGeom>
          <a:noFill/>
        </p:spPr>
        <p:txBody>
          <a:bodyPr wrap="none" rtlCol="0">
            <a:spAutoFit/>
          </a:bodyPr>
          <a:lstStyle/>
          <a:p>
            <a:pPr algn="ctr"/>
            <a:r>
              <a:rPr lang="en-US" dirty="0">
                <a:solidFill>
                  <a:prstClr val="white"/>
                </a:solidFill>
                <a:latin typeface="Trebuchet MS" charset="0"/>
                <a:ea typeface="Trebuchet MS" charset="0"/>
                <a:cs typeface="Trebuchet MS" charset="0"/>
              </a:rPr>
              <a:t>Folder</a:t>
            </a:r>
          </a:p>
        </p:txBody>
      </p:sp>
      <p:pic>
        <p:nvPicPr>
          <p:cNvPr id="5" name="Picture 4"/>
          <p:cNvPicPr>
            <a:picLocks noChangeAspect="1"/>
          </p:cNvPicPr>
          <p:nvPr/>
        </p:nvPicPr>
        <p:blipFill>
          <a:blip r:embed="rId2"/>
          <a:stretch>
            <a:fillRect/>
          </a:stretch>
        </p:blipFill>
        <p:spPr>
          <a:xfrm>
            <a:off x="1981916" y="2915527"/>
            <a:ext cx="1149081" cy="1149081"/>
          </a:xfrm>
          <a:prstGeom prst="rect">
            <a:avLst/>
          </a:prstGeom>
        </p:spPr>
      </p:pic>
      <p:sp>
        <p:nvSpPr>
          <p:cNvPr id="7" name="Oval 6"/>
          <p:cNvSpPr/>
          <p:nvPr/>
        </p:nvSpPr>
        <p:spPr>
          <a:xfrm>
            <a:off x="5060203" y="2575772"/>
            <a:ext cx="2292440" cy="22924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Picture 5"/>
          <p:cNvPicPr>
            <a:picLocks noChangeAspect="1"/>
          </p:cNvPicPr>
          <p:nvPr/>
        </p:nvPicPr>
        <p:blipFill>
          <a:blip r:embed="rId3"/>
          <a:stretch>
            <a:fillRect/>
          </a:stretch>
        </p:blipFill>
        <p:spPr>
          <a:xfrm>
            <a:off x="5674336" y="3000434"/>
            <a:ext cx="1064174" cy="1064174"/>
          </a:xfrm>
          <a:prstGeom prst="rect">
            <a:avLst/>
          </a:prstGeom>
        </p:spPr>
      </p:pic>
      <p:sp>
        <p:nvSpPr>
          <p:cNvPr id="8" name="TextBox 7"/>
          <p:cNvSpPr txBox="1"/>
          <p:nvPr/>
        </p:nvSpPr>
        <p:spPr>
          <a:xfrm>
            <a:off x="5923332" y="4123264"/>
            <a:ext cx="566181" cy="369332"/>
          </a:xfrm>
          <a:prstGeom prst="rect">
            <a:avLst/>
          </a:prstGeom>
          <a:noFill/>
        </p:spPr>
        <p:txBody>
          <a:bodyPr wrap="none" rtlCol="0">
            <a:spAutoFit/>
          </a:bodyPr>
          <a:lstStyle/>
          <a:p>
            <a:pPr algn="ctr"/>
            <a:r>
              <a:rPr lang="en-US" dirty="0">
                <a:solidFill>
                  <a:prstClr val="white"/>
                </a:solidFill>
                <a:latin typeface="Trebuchet MS" charset="0"/>
                <a:ea typeface="Trebuchet MS" charset="0"/>
                <a:cs typeface="Trebuchet MS" charset="0"/>
              </a:rPr>
              <a:t>File</a:t>
            </a:r>
          </a:p>
        </p:txBody>
      </p:sp>
      <p:sp>
        <p:nvSpPr>
          <p:cNvPr id="9" name="Rectangle 8"/>
          <p:cNvSpPr/>
          <p:nvPr/>
        </p:nvSpPr>
        <p:spPr>
          <a:xfrm>
            <a:off x="811369" y="1493949"/>
            <a:ext cx="7134896" cy="417275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10" name="Rectangle 9"/>
          <p:cNvSpPr/>
          <p:nvPr/>
        </p:nvSpPr>
        <p:spPr>
          <a:xfrm>
            <a:off x="810177" y="1043189"/>
            <a:ext cx="2448178" cy="4636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File Manager</a:t>
            </a:r>
          </a:p>
        </p:txBody>
      </p:sp>
      <p:sp>
        <p:nvSpPr>
          <p:cNvPr id="11" name="CustomShape 2"/>
          <p:cNvSpPr/>
          <p:nvPr/>
        </p:nvSpPr>
        <p:spPr>
          <a:xfrm>
            <a:off x="2547083" y="6327189"/>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a:solidFill>
                  <a:prstClr val="white"/>
                </a:solidFill>
                <a:uFill>
                  <a:solidFill>
                    <a:srgbClr val="FFFFFF"/>
                  </a:solidFill>
                </a:uFill>
                <a:latin typeface="Calibri Light" panose="020F0302020204030204"/>
              </a:rPr>
              <a:t>File</a:t>
            </a:r>
            <a:endParaRPr sz="1400" dirty="0">
              <a:solidFill>
                <a:prstClr val="white"/>
              </a:solidFill>
              <a:latin typeface="Calibri Light" panose="020F0302020204030204"/>
            </a:endParaRPr>
          </a:p>
        </p:txBody>
      </p:sp>
      <p:sp>
        <p:nvSpPr>
          <p:cNvPr id="3" name="Slide Number Placeholder 2"/>
          <p:cNvSpPr>
            <a:spLocks noGrp="1"/>
          </p:cNvSpPr>
          <p:nvPr>
            <p:ph type="sldNum" sz="quarter" idx="12"/>
          </p:nvPr>
        </p:nvSpPr>
        <p:spPr/>
        <p:txBody>
          <a:bodyPr/>
          <a:lstStyle/>
          <a:p>
            <a:fld id="{835E20A1-CA8B-C44B-AF3A-EA9FF10691F4}" type="slidenum">
              <a:rPr lang="en-US" smtClean="0"/>
              <a:pPr/>
              <a:t>5</a:t>
            </a:fld>
            <a:endParaRPr lang="en-US"/>
          </a:p>
        </p:txBody>
      </p:sp>
    </p:spTree>
    <p:extLst>
      <p:ext uri="{BB962C8B-B14F-4D97-AF65-F5344CB8AC3E}">
        <p14:creationId xmlns:p14="http://schemas.microsoft.com/office/powerpoint/2010/main" val="130015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11369" y="1493949"/>
            <a:ext cx="7134896" cy="417275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10" name="Rectangle 9"/>
          <p:cNvSpPr/>
          <p:nvPr/>
        </p:nvSpPr>
        <p:spPr>
          <a:xfrm>
            <a:off x="810177" y="1043189"/>
            <a:ext cx="2448178" cy="4636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File Manager</a:t>
            </a:r>
          </a:p>
        </p:txBody>
      </p:sp>
      <p:grpSp>
        <p:nvGrpSpPr>
          <p:cNvPr id="29" name="Group 28"/>
          <p:cNvGrpSpPr/>
          <p:nvPr/>
        </p:nvGrpSpPr>
        <p:grpSpPr>
          <a:xfrm>
            <a:off x="1407374" y="1579806"/>
            <a:ext cx="1149081" cy="1149081"/>
            <a:chOff x="1407374" y="1579806"/>
            <a:chExt cx="1149081" cy="1149081"/>
          </a:xfrm>
        </p:grpSpPr>
        <p:pic>
          <p:nvPicPr>
            <p:cNvPr id="11" name="Picture 10"/>
            <p:cNvPicPr>
              <a:picLocks noChangeAspect="1"/>
            </p:cNvPicPr>
            <p:nvPr/>
          </p:nvPicPr>
          <p:blipFill>
            <a:blip r:embed="rId2"/>
            <a:stretch>
              <a:fillRect/>
            </a:stretch>
          </p:blipFill>
          <p:spPr>
            <a:xfrm>
              <a:off x="1407374" y="1579806"/>
              <a:ext cx="1149081" cy="1149081"/>
            </a:xfrm>
            <a:prstGeom prst="rect">
              <a:avLst/>
            </a:prstGeom>
          </p:spPr>
        </p:pic>
        <p:sp>
          <p:nvSpPr>
            <p:cNvPr id="3" name="TextBox 2"/>
            <p:cNvSpPr txBox="1"/>
            <p:nvPr/>
          </p:nvSpPr>
          <p:spPr>
            <a:xfrm>
              <a:off x="1532587" y="2063071"/>
              <a:ext cx="886974" cy="338554"/>
            </a:xfrm>
            <a:prstGeom prst="rect">
              <a:avLst/>
            </a:prstGeom>
            <a:noFill/>
          </p:spPr>
          <p:txBody>
            <a:bodyPr wrap="none" rtlCol="0">
              <a:spAutoFit/>
            </a:bodyPr>
            <a:lstStyle/>
            <a:p>
              <a:r>
                <a:rPr lang="en-US" sz="1600" dirty="0">
                  <a:solidFill>
                    <a:prstClr val="black"/>
                  </a:solidFill>
                  <a:latin typeface="Calibri Light" panose="020F0302020204030204"/>
                </a:rPr>
                <a:t>Tutorials</a:t>
              </a:r>
              <a:endParaRPr lang="en-US" sz="1200" dirty="0">
                <a:solidFill>
                  <a:prstClr val="black"/>
                </a:solidFill>
                <a:latin typeface="Calibri Light" panose="020F0302020204030204"/>
              </a:endParaRPr>
            </a:p>
          </p:txBody>
        </p:sp>
      </p:grpSp>
      <p:grpSp>
        <p:nvGrpSpPr>
          <p:cNvPr id="30" name="Group 29"/>
          <p:cNvGrpSpPr/>
          <p:nvPr/>
        </p:nvGrpSpPr>
        <p:grpSpPr>
          <a:xfrm>
            <a:off x="1407373" y="2922072"/>
            <a:ext cx="1149081" cy="1149081"/>
            <a:chOff x="1407373" y="2922072"/>
            <a:chExt cx="1149081" cy="1149081"/>
          </a:xfrm>
        </p:grpSpPr>
        <p:pic>
          <p:nvPicPr>
            <p:cNvPr id="12" name="Picture 11"/>
            <p:cNvPicPr>
              <a:picLocks noChangeAspect="1"/>
            </p:cNvPicPr>
            <p:nvPr/>
          </p:nvPicPr>
          <p:blipFill>
            <a:blip r:embed="rId2"/>
            <a:stretch>
              <a:fillRect/>
            </a:stretch>
          </p:blipFill>
          <p:spPr>
            <a:xfrm>
              <a:off x="1407373" y="2922072"/>
              <a:ext cx="1149081" cy="1149081"/>
            </a:xfrm>
            <a:prstGeom prst="rect">
              <a:avLst/>
            </a:prstGeom>
          </p:spPr>
        </p:pic>
        <p:sp>
          <p:nvSpPr>
            <p:cNvPr id="15" name="TextBox 14"/>
            <p:cNvSpPr txBox="1"/>
            <p:nvPr/>
          </p:nvSpPr>
          <p:spPr>
            <a:xfrm>
              <a:off x="1429712" y="3296576"/>
              <a:ext cx="1107419" cy="584775"/>
            </a:xfrm>
            <a:prstGeom prst="rect">
              <a:avLst/>
            </a:prstGeom>
            <a:noFill/>
          </p:spPr>
          <p:txBody>
            <a:bodyPr wrap="none" rtlCol="0">
              <a:spAutoFit/>
            </a:bodyPr>
            <a:lstStyle/>
            <a:p>
              <a:r>
                <a:rPr lang="en-US" sz="1600" dirty="0">
                  <a:solidFill>
                    <a:prstClr val="black"/>
                  </a:solidFill>
                  <a:latin typeface="Calibri Light" panose="020F0302020204030204"/>
                </a:rPr>
                <a:t>Take-Home</a:t>
              </a:r>
            </a:p>
            <a:p>
              <a:pPr algn="ctr"/>
              <a:r>
                <a:rPr lang="en-US" sz="1600" dirty="0">
                  <a:solidFill>
                    <a:prstClr val="black"/>
                  </a:solidFill>
                  <a:latin typeface="Calibri Light" panose="020F0302020204030204"/>
                </a:rPr>
                <a:t>Labs</a:t>
              </a:r>
              <a:endParaRPr lang="en-US" sz="1200" dirty="0">
                <a:solidFill>
                  <a:prstClr val="black"/>
                </a:solidFill>
                <a:latin typeface="Calibri Light" panose="020F0302020204030204"/>
              </a:endParaRPr>
            </a:p>
          </p:txBody>
        </p:sp>
      </p:grpSp>
      <p:grpSp>
        <p:nvGrpSpPr>
          <p:cNvPr id="32" name="Group 31"/>
          <p:cNvGrpSpPr/>
          <p:nvPr/>
        </p:nvGrpSpPr>
        <p:grpSpPr>
          <a:xfrm>
            <a:off x="1407372" y="4245734"/>
            <a:ext cx="1149081" cy="1149081"/>
            <a:chOff x="1407372" y="4245734"/>
            <a:chExt cx="1149081" cy="1149081"/>
          </a:xfrm>
        </p:grpSpPr>
        <p:pic>
          <p:nvPicPr>
            <p:cNvPr id="13" name="Picture 12"/>
            <p:cNvPicPr>
              <a:picLocks noChangeAspect="1"/>
            </p:cNvPicPr>
            <p:nvPr/>
          </p:nvPicPr>
          <p:blipFill>
            <a:blip r:embed="rId2"/>
            <a:stretch>
              <a:fillRect/>
            </a:stretch>
          </p:blipFill>
          <p:spPr>
            <a:xfrm>
              <a:off x="1407372" y="4245734"/>
              <a:ext cx="1149081" cy="1149081"/>
            </a:xfrm>
            <a:prstGeom prst="rect">
              <a:avLst/>
            </a:prstGeom>
          </p:spPr>
        </p:pic>
        <p:sp>
          <p:nvSpPr>
            <p:cNvPr id="16" name="TextBox 15"/>
            <p:cNvSpPr txBox="1"/>
            <p:nvPr/>
          </p:nvSpPr>
          <p:spPr>
            <a:xfrm>
              <a:off x="1674837" y="4618753"/>
              <a:ext cx="642676" cy="584775"/>
            </a:xfrm>
            <a:prstGeom prst="rect">
              <a:avLst/>
            </a:prstGeom>
            <a:noFill/>
          </p:spPr>
          <p:txBody>
            <a:bodyPr wrap="none" rtlCol="0">
              <a:spAutoFit/>
            </a:bodyPr>
            <a:lstStyle/>
            <a:p>
              <a:r>
                <a:rPr lang="en-US" sz="1600" dirty="0">
                  <a:solidFill>
                    <a:prstClr val="black"/>
                  </a:solidFill>
                  <a:latin typeface="Calibri Light" panose="020F0302020204030204"/>
                </a:rPr>
                <a:t>Sit-In</a:t>
              </a:r>
            </a:p>
            <a:p>
              <a:pPr algn="ctr"/>
              <a:r>
                <a:rPr lang="en-US" sz="1600" dirty="0">
                  <a:solidFill>
                    <a:prstClr val="black"/>
                  </a:solidFill>
                  <a:latin typeface="Calibri Light" panose="020F0302020204030204"/>
                </a:rPr>
                <a:t>Labs</a:t>
              </a:r>
              <a:endParaRPr lang="en-US" sz="1200" dirty="0">
                <a:solidFill>
                  <a:prstClr val="black"/>
                </a:solidFill>
                <a:latin typeface="Calibri Light" panose="020F0302020204030204"/>
              </a:endParaRPr>
            </a:p>
          </p:txBody>
        </p:sp>
      </p:grpSp>
      <p:cxnSp>
        <p:nvCxnSpPr>
          <p:cNvPr id="18" name="Straight Arrow Connector 17"/>
          <p:cNvCxnSpPr/>
          <p:nvPr/>
        </p:nvCxnSpPr>
        <p:spPr>
          <a:xfrm>
            <a:off x="2923504" y="3580326"/>
            <a:ext cx="14553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Rectangle 18"/>
          <p:cNvSpPr/>
          <p:nvPr/>
        </p:nvSpPr>
        <p:spPr>
          <a:xfrm>
            <a:off x="4559121" y="1738648"/>
            <a:ext cx="3155324" cy="365616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prstClr val="black"/>
              </a:solidFill>
            </a:endParaRPr>
          </a:p>
        </p:txBody>
      </p:sp>
      <p:pic>
        <p:nvPicPr>
          <p:cNvPr id="20" name="Picture 19"/>
          <p:cNvPicPr>
            <a:picLocks noChangeAspect="1"/>
          </p:cNvPicPr>
          <p:nvPr/>
        </p:nvPicPr>
        <p:blipFill>
          <a:blip r:embed="rId3"/>
          <a:stretch>
            <a:fillRect/>
          </a:stretch>
        </p:blipFill>
        <p:spPr>
          <a:xfrm>
            <a:off x="4559121" y="1880121"/>
            <a:ext cx="704453" cy="704453"/>
          </a:xfrm>
          <a:prstGeom prst="rect">
            <a:avLst/>
          </a:prstGeom>
        </p:spPr>
      </p:pic>
      <p:pic>
        <p:nvPicPr>
          <p:cNvPr id="21" name="Picture 20"/>
          <p:cNvPicPr>
            <a:picLocks noChangeAspect="1"/>
          </p:cNvPicPr>
          <p:nvPr/>
        </p:nvPicPr>
        <p:blipFill>
          <a:blip r:embed="rId3"/>
          <a:stretch>
            <a:fillRect/>
          </a:stretch>
        </p:blipFill>
        <p:spPr>
          <a:xfrm>
            <a:off x="4559120" y="2759677"/>
            <a:ext cx="704453" cy="704453"/>
          </a:xfrm>
          <a:prstGeom prst="rect">
            <a:avLst/>
          </a:prstGeom>
        </p:spPr>
      </p:pic>
      <p:pic>
        <p:nvPicPr>
          <p:cNvPr id="22" name="Picture 21"/>
          <p:cNvPicPr>
            <a:picLocks noChangeAspect="1"/>
          </p:cNvPicPr>
          <p:nvPr/>
        </p:nvPicPr>
        <p:blipFill>
          <a:blip r:embed="rId3"/>
          <a:stretch>
            <a:fillRect/>
          </a:stretch>
        </p:blipFill>
        <p:spPr>
          <a:xfrm>
            <a:off x="4559120" y="3637468"/>
            <a:ext cx="704453" cy="704453"/>
          </a:xfrm>
          <a:prstGeom prst="rect">
            <a:avLst/>
          </a:prstGeom>
        </p:spPr>
      </p:pic>
      <p:pic>
        <p:nvPicPr>
          <p:cNvPr id="23" name="Picture 22"/>
          <p:cNvPicPr>
            <a:picLocks noChangeAspect="1"/>
          </p:cNvPicPr>
          <p:nvPr/>
        </p:nvPicPr>
        <p:blipFill>
          <a:blip r:embed="rId3"/>
          <a:stretch>
            <a:fillRect/>
          </a:stretch>
        </p:blipFill>
        <p:spPr>
          <a:xfrm>
            <a:off x="4559119" y="4517494"/>
            <a:ext cx="704453" cy="704453"/>
          </a:xfrm>
          <a:prstGeom prst="rect">
            <a:avLst/>
          </a:prstGeom>
        </p:spPr>
      </p:pic>
      <p:sp>
        <p:nvSpPr>
          <p:cNvPr id="24" name="TextBox 23"/>
          <p:cNvSpPr txBox="1"/>
          <p:nvPr/>
        </p:nvSpPr>
        <p:spPr>
          <a:xfrm>
            <a:off x="5278672" y="2067373"/>
            <a:ext cx="1245854" cy="338554"/>
          </a:xfrm>
          <a:prstGeom prst="rect">
            <a:avLst/>
          </a:prstGeom>
          <a:noFill/>
        </p:spPr>
        <p:txBody>
          <a:bodyPr wrap="none" rtlCol="0">
            <a:spAutoFit/>
          </a:bodyPr>
          <a:lstStyle/>
          <a:p>
            <a:r>
              <a:rPr lang="en-US" sz="1600" dirty="0" err="1">
                <a:solidFill>
                  <a:prstClr val="black"/>
                </a:solidFill>
                <a:latin typeface="Calibri Light" panose="020F0302020204030204"/>
              </a:rPr>
              <a:t>filenameOne</a:t>
            </a:r>
            <a:endParaRPr lang="en-US" sz="1200" dirty="0">
              <a:solidFill>
                <a:prstClr val="black"/>
              </a:solidFill>
              <a:latin typeface="Calibri Light" panose="020F0302020204030204"/>
            </a:endParaRPr>
          </a:p>
        </p:txBody>
      </p:sp>
      <p:sp>
        <p:nvSpPr>
          <p:cNvPr id="25" name="TextBox 24"/>
          <p:cNvSpPr txBox="1"/>
          <p:nvPr/>
        </p:nvSpPr>
        <p:spPr>
          <a:xfrm>
            <a:off x="5278672" y="2922072"/>
            <a:ext cx="1174809" cy="338554"/>
          </a:xfrm>
          <a:prstGeom prst="rect">
            <a:avLst/>
          </a:prstGeom>
          <a:noFill/>
        </p:spPr>
        <p:txBody>
          <a:bodyPr wrap="none" rtlCol="0">
            <a:spAutoFit/>
          </a:bodyPr>
          <a:lstStyle/>
          <a:p>
            <a:r>
              <a:rPr lang="en-US" sz="1600" dirty="0">
                <a:solidFill>
                  <a:prstClr val="black"/>
                </a:solidFill>
                <a:latin typeface="Calibri Light" panose="020F0302020204030204"/>
              </a:rPr>
              <a:t>tournament</a:t>
            </a:r>
            <a:endParaRPr lang="en-US" sz="1200" dirty="0">
              <a:solidFill>
                <a:prstClr val="black"/>
              </a:solidFill>
              <a:latin typeface="Calibri Light" panose="020F0302020204030204"/>
            </a:endParaRPr>
          </a:p>
        </p:txBody>
      </p:sp>
      <p:sp>
        <p:nvSpPr>
          <p:cNvPr id="26" name="TextBox 25"/>
          <p:cNvSpPr txBox="1"/>
          <p:nvPr/>
        </p:nvSpPr>
        <p:spPr>
          <a:xfrm>
            <a:off x="5278672" y="3815809"/>
            <a:ext cx="436338" cy="338554"/>
          </a:xfrm>
          <a:prstGeom prst="rect">
            <a:avLst/>
          </a:prstGeom>
          <a:noFill/>
        </p:spPr>
        <p:txBody>
          <a:bodyPr wrap="none" rtlCol="0">
            <a:spAutoFit/>
          </a:bodyPr>
          <a:lstStyle/>
          <a:p>
            <a:r>
              <a:rPr lang="en-US" sz="1600">
                <a:solidFill>
                  <a:prstClr val="black"/>
                </a:solidFill>
                <a:latin typeface="Calibri Light" panose="020F0302020204030204"/>
              </a:rPr>
              <a:t>file</a:t>
            </a:r>
            <a:endParaRPr lang="en-US" sz="1200" dirty="0">
              <a:solidFill>
                <a:prstClr val="black"/>
              </a:solidFill>
              <a:latin typeface="Calibri Light" panose="020F0302020204030204"/>
            </a:endParaRPr>
          </a:p>
        </p:txBody>
      </p:sp>
      <p:sp>
        <p:nvSpPr>
          <p:cNvPr id="27" name="TextBox 26"/>
          <p:cNvSpPr txBox="1"/>
          <p:nvPr/>
        </p:nvSpPr>
        <p:spPr>
          <a:xfrm>
            <a:off x="5263572" y="4729858"/>
            <a:ext cx="1034707" cy="338554"/>
          </a:xfrm>
          <a:prstGeom prst="rect">
            <a:avLst/>
          </a:prstGeom>
          <a:noFill/>
        </p:spPr>
        <p:txBody>
          <a:bodyPr wrap="none" rtlCol="0">
            <a:spAutoFit/>
          </a:bodyPr>
          <a:lstStyle/>
          <a:p>
            <a:r>
              <a:rPr lang="en-US" sz="1600" dirty="0">
                <a:solidFill>
                  <a:prstClr val="black"/>
                </a:solidFill>
                <a:latin typeface="Calibri Light" panose="020F0302020204030204"/>
              </a:rPr>
              <a:t>restaurant</a:t>
            </a:r>
            <a:endParaRPr lang="en-US" sz="1200" dirty="0">
              <a:solidFill>
                <a:prstClr val="black"/>
              </a:solidFill>
              <a:latin typeface="Calibri Light" panose="020F0302020204030204"/>
            </a:endParaRPr>
          </a:p>
        </p:txBody>
      </p:sp>
      <p:sp>
        <p:nvSpPr>
          <p:cNvPr id="28" name="CustomShape 2"/>
          <p:cNvSpPr/>
          <p:nvPr/>
        </p:nvSpPr>
        <p:spPr>
          <a:xfrm>
            <a:off x="2547083" y="6327189"/>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a:solidFill>
                  <a:prstClr val="white"/>
                </a:solidFill>
                <a:uFill>
                  <a:solidFill>
                    <a:srgbClr val="FFFFFF"/>
                  </a:solidFill>
                </a:uFill>
                <a:latin typeface="Calibri Light" panose="020F0302020204030204"/>
              </a:rPr>
              <a:t>File</a:t>
            </a:r>
            <a:endParaRPr sz="1400" dirty="0">
              <a:solidFill>
                <a:prstClr val="white"/>
              </a:solidFill>
              <a:latin typeface="Calibri Light" panose="020F0302020204030204"/>
            </a:endParaRPr>
          </a:p>
        </p:txBody>
      </p:sp>
      <p:sp>
        <p:nvSpPr>
          <p:cNvPr id="2" name="Slide Number Placeholder 1"/>
          <p:cNvSpPr>
            <a:spLocks noGrp="1"/>
          </p:cNvSpPr>
          <p:nvPr>
            <p:ph type="sldNum" sz="quarter" idx="12"/>
          </p:nvPr>
        </p:nvSpPr>
        <p:spPr/>
        <p:txBody>
          <a:bodyPr/>
          <a:lstStyle/>
          <a:p>
            <a:fld id="{835E20A1-CA8B-C44B-AF3A-EA9FF10691F4}" type="slidenum">
              <a:rPr lang="en-US" smtClean="0"/>
              <a:pPr/>
              <a:t>6</a:t>
            </a:fld>
            <a:endParaRPr lang="en-US"/>
          </a:p>
        </p:txBody>
      </p:sp>
    </p:spTree>
    <p:extLst>
      <p:ext uri="{BB962C8B-B14F-4D97-AF65-F5344CB8AC3E}">
        <p14:creationId xmlns:p14="http://schemas.microsoft.com/office/powerpoint/2010/main" val="109882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p:bldP spid="25" grpId="0"/>
      <p:bldP spid="26"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1369" y="1493949"/>
            <a:ext cx="7134896" cy="417275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3" name="Rectangle 2"/>
          <p:cNvSpPr/>
          <p:nvPr/>
        </p:nvSpPr>
        <p:spPr>
          <a:xfrm>
            <a:off x="810177" y="1043189"/>
            <a:ext cx="2448178" cy="4636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File Manager</a:t>
            </a:r>
          </a:p>
        </p:txBody>
      </p:sp>
      <p:pic>
        <p:nvPicPr>
          <p:cNvPr id="4" name="Picture 3"/>
          <p:cNvPicPr>
            <a:picLocks noChangeAspect="1"/>
          </p:cNvPicPr>
          <p:nvPr/>
        </p:nvPicPr>
        <p:blipFill>
          <a:blip r:embed="rId2"/>
          <a:stretch>
            <a:fillRect/>
          </a:stretch>
        </p:blipFill>
        <p:spPr>
          <a:xfrm>
            <a:off x="4671154" y="3940932"/>
            <a:ext cx="2966018" cy="1414351"/>
          </a:xfrm>
          <a:prstGeom prst="rect">
            <a:avLst/>
          </a:prstGeom>
        </p:spPr>
      </p:pic>
      <p:pic>
        <p:nvPicPr>
          <p:cNvPr id="5" name="Picture 4"/>
          <p:cNvPicPr>
            <a:picLocks noChangeAspect="1"/>
          </p:cNvPicPr>
          <p:nvPr/>
        </p:nvPicPr>
        <p:blipFill>
          <a:blip r:embed="rId3"/>
          <a:stretch>
            <a:fillRect/>
          </a:stretch>
        </p:blipFill>
        <p:spPr>
          <a:xfrm>
            <a:off x="1155220" y="3940932"/>
            <a:ext cx="2991777" cy="1440994"/>
          </a:xfrm>
          <a:prstGeom prst="rect">
            <a:avLst/>
          </a:prstGeom>
        </p:spPr>
      </p:pic>
      <p:sp>
        <p:nvSpPr>
          <p:cNvPr id="6" name="Oval 5"/>
          <p:cNvSpPr/>
          <p:nvPr/>
        </p:nvSpPr>
        <p:spPr>
          <a:xfrm>
            <a:off x="1661377" y="1777282"/>
            <a:ext cx="1674252" cy="18288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p:nvSpPr>
        <p:spPr>
          <a:xfrm>
            <a:off x="2078393" y="2916886"/>
            <a:ext cx="916684" cy="369332"/>
          </a:xfrm>
          <a:prstGeom prst="rect">
            <a:avLst/>
          </a:prstGeom>
          <a:noFill/>
        </p:spPr>
        <p:txBody>
          <a:bodyPr wrap="square" rtlCol="0">
            <a:spAutoFit/>
          </a:bodyPr>
          <a:lstStyle/>
          <a:p>
            <a:pPr algn="ctr"/>
            <a:r>
              <a:rPr lang="en-US" dirty="0">
                <a:solidFill>
                  <a:prstClr val="white"/>
                </a:solidFill>
                <a:latin typeface="Trebuchet MS" charset="0"/>
                <a:ea typeface="Trebuchet MS" charset="0"/>
                <a:cs typeface="Trebuchet MS" charset="0"/>
              </a:rPr>
              <a:t>Folder</a:t>
            </a:r>
          </a:p>
        </p:txBody>
      </p:sp>
      <p:pic>
        <p:nvPicPr>
          <p:cNvPr id="8" name="Picture 7"/>
          <p:cNvPicPr>
            <a:picLocks noChangeAspect="1"/>
          </p:cNvPicPr>
          <p:nvPr/>
        </p:nvPicPr>
        <p:blipFill>
          <a:blip r:embed="rId4"/>
          <a:stretch>
            <a:fillRect/>
          </a:stretch>
        </p:blipFill>
        <p:spPr>
          <a:xfrm>
            <a:off x="2078393" y="1957333"/>
            <a:ext cx="916684" cy="916684"/>
          </a:xfrm>
          <a:prstGeom prst="rect">
            <a:avLst/>
          </a:prstGeom>
        </p:spPr>
      </p:pic>
      <p:sp>
        <p:nvSpPr>
          <p:cNvPr id="9" name="Oval 8"/>
          <p:cNvSpPr/>
          <p:nvPr/>
        </p:nvSpPr>
        <p:spPr>
          <a:xfrm>
            <a:off x="5316831" y="1777282"/>
            <a:ext cx="1674252" cy="18288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5733847" y="2916886"/>
            <a:ext cx="916684" cy="369332"/>
          </a:xfrm>
          <a:prstGeom prst="rect">
            <a:avLst/>
          </a:prstGeom>
          <a:noFill/>
        </p:spPr>
        <p:txBody>
          <a:bodyPr wrap="square" rtlCol="0">
            <a:spAutoFit/>
          </a:bodyPr>
          <a:lstStyle/>
          <a:p>
            <a:pPr algn="ctr"/>
            <a:r>
              <a:rPr lang="en-US" dirty="0">
                <a:solidFill>
                  <a:prstClr val="white"/>
                </a:solidFill>
                <a:latin typeface="Trebuchet MS" charset="0"/>
                <a:ea typeface="Trebuchet MS" charset="0"/>
                <a:cs typeface="Trebuchet MS" charset="0"/>
              </a:rPr>
              <a:t>File</a:t>
            </a:r>
          </a:p>
        </p:txBody>
      </p:sp>
      <p:pic>
        <p:nvPicPr>
          <p:cNvPr id="12" name="Picture 11"/>
          <p:cNvPicPr>
            <a:picLocks noChangeAspect="1"/>
          </p:cNvPicPr>
          <p:nvPr/>
        </p:nvPicPr>
        <p:blipFill>
          <a:blip r:embed="rId5"/>
          <a:stretch>
            <a:fillRect/>
          </a:stretch>
        </p:blipFill>
        <p:spPr>
          <a:xfrm>
            <a:off x="5815225" y="2097756"/>
            <a:ext cx="677464" cy="677464"/>
          </a:xfrm>
          <a:prstGeom prst="rect">
            <a:avLst/>
          </a:prstGeom>
        </p:spPr>
      </p:pic>
      <p:sp>
        <p:nvSpPr>
          <p:cNvPr id="13" name="CustomShape 2"/>
          <p:cNvSpPr/>
          <p:nvPr/>
        </p:nvSpPr>
        <p:spPr>
          <a:xfrm>
            <a:off x="2547083" y="6327189"/>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a:solidFill>
                  <a:prstClr val="white"/>
                </a:solidFill>
                <a:uFill>
                  <a:solidFill>
                    <a:srgbClr val="FFFFFF"/>
                  </a:solidFill>
                </a:uFill>
                <a:latin typeface="Calibri Light" panose="020F0302020204030204"/>
              </a:rPr>
              <a:t>File</a:t>
            </a:r>
            <a:endParaRPr sz="1400" dirty="0">
              <a:solidFill>
                <a:prstClr val="white"/>
              </a:solidFill>
              <a:latin typeface="Calibri Light" panose="020F0302020204030204"/>
            </a:endParaRPr>
          </a:p>
        </p:txBody>
      </p:sp>
      <p:sp>
        <p:nvSpPr>
          <p:cNvPr id="11" name="Slide Number Placeholder 10"/>
          <p:cNvSpPr>
            <a:spLocks noGrp="1"/>
          </p:cNvSpPr>
          <p:nvPr>
            <p:ph type="sldNum" sz="quarter" idx="12"/>
          </p:nvPr>
        </p:nvSpPr>
        <p:spPr/>
        <p:txBody>
          <a:bodyPr/>
          <a:lstStyle/>
          <a:p>
            <a:fld id="{835E20A1-CA8B-C44B-AF3A-EA9FF10691F4}" type="slidenum">
              <a:rPr lang="en-US" smtClean="0"/>
              <a:pPr/>
              <a:t>7</a:t>
            </a:fld>
            <a:endParaRPr lang="en-US"/>
          </a:p>
        </p:txBody>
      </p:sp>
    </p:spTree>
    <p:extLst>
      <p:ext uri="{BB962C8B-B14F-4D97-AF65-F5344CB8AC3E}">
        <p14:creationId xmlns:p14="http://schemas.microsoft.com/office/powerpoint/2010/main" val="175959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2"/>
          <p:cNvSpPr/>
          <p:nvPr/>
        </p:nvSpPr>
        <p:spPr>
          <a:xfrm>
            <a:off x="2547083" y="6327189"/>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a:solidFill>
                  <a:prstClr val="white"/>
                </a:solidFill>
                <a:uFill>
                  <a:solidFill>
                    <a:srgbClr val="FFFFFF"/>
                  </a:solidFill>
                </a:uFill>
                <a:latin typeface="Calibri Light" panose="020F0302020204030204"/>
              </a:rPr>
              <a:t>File</a:t>
            </a:r>
            <a:endParaRPr sz="1400" dirty="0">
              <a:solidFill>
                <a:prstClr val="white"/>
              </a:solidFill>
              <a:latin typeface="Calibri Light" panose="020F0302020204030204"/>
            </a:endParaRPr>
          </a:p>
        </p:txBody>
      </p:sp>
      <p:sp>
        <p:nvSpPr>
          <p:cNvPr id="6" name="Rectangle 5"/>
          <p:cNvSpPr/>
          <p:nvPr/>
        </p:nvSpPr>
        <p:spPr>
          <a:xfrm>
            <a:off x="423691" y="1760445"/>
            <a:ext cx="8297334" cy="65193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a:solidFill>
                  <a:srgbClr val="FFFFCC"/>
                </a:solidFill>
              </a:rPr>
              <a:t>FileManager</a:t>
            </a:r>
            <a:r>
              <a:rPr lang="en-US" sz="2200" dirty="0">
                <a:solidFill>
                  <a:srgbClr val="FFFFCC"/>
                </a:solidFill>
              </a:rPr>
              <a:t>: </a:t>
            </a:r>
            <a:r>
              <a:rPr lang="en-US" sz="2000" dirty="0">
                <a:solidFill>
                  <a:prstClr val="white"/>
                </a:solidFill>
                <a:latin typeface="Consolas" panose="020B0609020204030204" pitchFamily="49" charset="0"/>
                <a:cs typeface="Consolas" panose="020B0609020204030204" pitchFamily="49" charset="0"/>
              </a:rPr>
              <a:t>public class </a:t>
            </a:r>
            <a:r>
              <a:rPr lang="en-US" sz="2000" dirty="0" err="1">
                <a:solidFill>
                  <a:prstClr val="white"/>
                </a:solidFill>
                <a:latin typeface="Consolas" panose="020B0609020204030204" pitchFamily="49" charset="0"/>
                <a:cs typeface="Consolas" panose="020B0609020204030204" pitchFamily="49" charset="0"/>
              </a:rPr>
              <a:t>FileManager</a:t>
            </a:r>
            <a:r>
              <a:rPr lang="en-US" sz="2000" dirty="0">
                <a:solidFill>
                  <a:prstClr val="white"/>
                </a:solidFill>
                <a:latin typeface="Consolas" panose="020B0609020204030204" pitchFamily="49" charset="0"/>
                <a:cs typeface="Consolas" panose="020B0609020204030204" pitchFamily="49" charset="0"/>
              </a:rPr>
              <a:t>()</a:t>
            </a:r>
          </a:p>
        </p:txBody>
      </p:sp>
      <p:sp>
        <p:nvSpPr>
          <p:cNvPr id="7" name="Rectangle 6"/>
          <p:cNvSpPr/>
          <p:nvPr/>
        </p:nvSpPr>
        <p:spPr>
          <a:xfrm>
            <a:off x="423691" y="3824669"/>
            <a:ext cx="8297333" cy="651933"/>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CC"/>
                </a:solidFill>
              </a:rPr>
              <a:t>File: </a:t>
            </a:r>
            <a:r>
              <a:rPr lang="en-US" dirty="0">
                <a:solidFill>
                  <a:prstClr val="white"/>
                </a:solidFill>
                <a:latin typeface="Consolas" panose="020B0609020204030204" pitchFamily="49" charset="0"/>
                <a:cs typeface="Consolas" panose="020B0609020204030204" pitchFamily="49" charset="0"/>
              </a:rPr>
              <a:t>class File(String name, </a:t>
            </a:r>
            <a:r>
              <a:rPr lang="en-US" dirty="0" err="1">
                <a:solidFill>
                  <a:prstClr val="white"/>
                </a:solidFill>
                <a:latin typeface="Consolas" panose="020B0609020204030204" pitchFamily="49" charset="0"/>
                <a:cs typeface="Consolas" panose="020B0609020204030204" pitchFamily="49" charset="0"/>
              </a:rPr>
              <a:t>int</a:t>
            </a:r>
            <a:r>
              <a:rPr lang="en-US" dirty="0">
                <a:solidFill>
                  <a:prstClr val="white"/>
                </a:solidFill>
                <a:latin typeface="Consolas" panose="020B0609020204030204" pitchFamily="49" charset="0"/>
                <a:cs typeface="Consolas" panose="020B0609020204030204" pitchFamily="49" charset="0"/>
              </a:rPr>
              <a:t> </a:t>
            </a:r>
            <a:r>
              <a:rPr lang="en-US" dirty="0" err="1">
                <a:solidFill>
                  <a:prstClr val="white"/>
                </a:solidFill>
                <a:latin typeface="Consolas" panose="020B0609020204030204" pitchFamily="49" charset="0"/>
                <a:cs typeface="Consolas" panose="020B0609020204030204" pitchFamily="49" charset="0"/>
              </a:rPr>
              <a:t>fileSize</a:t>
            </a:r>
            <a:r>
              <a:rPr lang="en-US" dirty="0">
                <a:solidFill>
                  <a:prstClr val="white"/>
                </a:solidFill>
                <a:latin typeface="Consolas" panose="020B0609020204030204" pitchFamily="49" charset="0"/>
                <a:cs typeface="Consolas" panose="020B0609020204030204" pitchFamily="49" charset="0"/>
              </a:rPr>
              <a:t>, String </a:t>
            </a:r>
            <a:r>
              <a:rPr lang="en-US" dirty="0" err="1">
                <a:solidFill>
                  <a:prstClr val="white"/>
                </a:solidFill>
                <a:latin typeface="Consolas" panose="020B0609020204030204" pitchFamily="49" charset="0"/>
                <a:cs typeface="Consolas" panose="020B0609020204030204" pitchFamily="49" charset="0"/>
              </a:rPr>
              <a:t>folderName</a:t>
            </a:r>
            <a:r>
              <a:rPr lang="en-US" dirty="0">
                <a:solidFill>
                  <a:prstClr val="white"/>
                </a:solidFill>
                <a:latin typeface="Consolas" panose="020B0609020204030204" pitchFamily="49" charset="0"/>
                <a:cs typeface="Consolas" panose="020B0609020204030204" pitchFamily="49" charset="0"/>
              </a:rPr>
              <a:t>)</a:t>
            </a:r>
          </a:p>
        </p:txBody>
      </p:sp>
      <p:sp>
        <p:nvSpPr>
          <p:cNvPr id="8" name="Rectangle 7"/>
          <p:cNvSpPr/>
          <p:nvPr/>
        </p:nvSpPr>
        <p:spPr>
          <a:xfrm>
            <a:off x="423691" y="2792557"/>
            <a:ext cx="8297333" cy="6519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FFFFCC"/>
                </a:solidFill>
              </a:rPr>
              <a:t>Folder: </a:t>
            </a:r>
            <a:r>
              <a:rPr lang="en-US" sz="2000" dirty="0">
                <a:solidFill>
                  <a:prstClr val="white"/>
                </a:solidFill>
                <a:latin typeface="Consolas" panose="020B0609020204030204" pitchFamily="49" charset="0"/>
                <a:cs typeface="Consolas" panose="020B0609020204030204" pitchFamily="49" charset="0"/>
              </a:rPr>
              <a:t>class Folder(String name)</a:t>
            </a:r>
          </a:p>
        </p:txBody>
      </p:sp>
      <p:sp>
        <p:nvSpPr>
          <p:cNvPr id="2" name="Slide Number Placeholder 1"/>
          <p:cNvSpPr>
            <a:spLocks noGrp="1"/>
          </p:cNvSpPr>
          <p:nvPr>
            <p:ph type="sldNum" sz="quarter" idx="12"/>
          </p:nvPr>
        </p:nvSpPr>
        <p:spPr/>
        <p:txBody>
          <a:bodyPr/>
          <a:lstStyle/>
          <a:p>
            <a:fld id="{835E20A1-CA8B-C44B-AF3A-EA9FF10691F4}" type="slidenum">
              <a:rPr lang="en-US" smtClean="0"/>
              <a:pPr/>
              <a:t>8</a:t>
            </a:fld>
            <a:endParaRPr lang="en-US"/>
          </a:p>
        </p:txBody>
      </p:sp>
    </p:spTree>
    <p:extLst>
      <p:ext uri="{BB962C8B-B14F-4D97-AF65-F5344CB8AC3E}">
        <p14:creationId xmlns:p14="http://schemas.microsoft.com/office/powerpoint/2010/main" val="46965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44599" y="731022"/>
            <a:ext cx="6680200" cy="10315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ctangle 1"/>
          <p:cNvSpPr/>
          <p:nvPr/>
        </p:nvSpPr>
        <p:spPr>
          <a:xfrm>
            <a:off x="668864" y="498189"/>
            <a:ext cx="1972735" cy="465666"/>
          </a:xfrm>
          <a:prstGeom prst="rect">
            <a:avLst/>
          </a:prstGeom>
          <a:solidFill>
            <a:schemeClr val="accent4">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err="1">
                <a:solidFill>
                  <a:prstClr val="white"/>
                </a:solidFill>
              </a:rPr>
              <a:t>FileManager</a:t>
            </a:r>
            <a:endParaRPr lang="en-US" sz="2400" dirty="0">
              <a:solidFill>
                <a:prstClr val="white"/>
              </a:solidFill>
            </a:endParaRPr>
          </a:p>
        </p:txBody>
      </p:sp>
      <p:sp>
        <p:nvSpPr>
          <p:cNvPr id="4" name="Rectangle 3"/>
          <p:cNvSpPr/>
          <p:nvPr/>
        </p:nvSpPr>
        <p:spPr>
          <a:xfrm>
            <a:off x="1398587" y="963855"/>
            <a:ext cx="5983288" cy="707886"/>
          </a:xfrm>
          <a:prstGeom prst="rect">
            <a:avLst/>
          </a:prstGeom>
        </p:spPr>
        <p:txBody>
          <a:bodyPr wrap="square">
            <a:spAutoFit/>
          </a:bodyPr>
          <a:lstStyle/>
          <a:p>
            <a:pPr marL="342900" indent="-254000">
              <a:buClr>
                <a:srgbClr val="4F81BD"/>
              </a:buClr>
              <a:buSzPct val="76000"/>
              <a:buFont typeface="Arial"/>
              <a:buChar char="•"/>
            </a:pPr>
            <a:r>
              <a:rPr lang="en-US" sz="2000" spc="-1" dirty="0">
                <a:solidFill>
                  <a:prstClr val="black"/>
                </a:solidFill>
                <a:uFill>
                  <a:solidFill>
                    <a:srgbClr val="FFFFFF"/>
                  </a:solidFill>
                </a:uFill>
                <a:latin typeface="Calibri Light" panose="020F0302020204030204"/>
              </a:rPr>
              <a:t>Keeps a </a:t>
            </a:r>
            <a:r>
              <a:rPr lang="en-US" sz="2000" b="1" spc="-1" dirty="0">
                <a:solidFill>
                  <a:srgbClr val="0066FF"/>
                </a:solidFill>
                <a:uFill>
                  <a:solidFill>
                    <a:srgbClr val="FFFFFF"/>
                  </a:solidFill>
                </a:uFill>
                <a:latin typeface="Calibri Light" panose="020F0302020204030204"/>
              </a:rPr>
              <a:t>list of all folders </a:t>
            </a:r>
            <a:r>
              <a:rPr lang="en-US" sz="2000" spc="-1" dirty="0">
                <a:solidFill>
                  <a:prstClr val="black"/>
                </a:solidFill>
                <a:uFill>
                  <a:solidFill>
                    <a:srgbClr val="FFFFFF"/>
                  </a:solidFill>
                </a:uFill>
                <a:latin typeface="Calibri Light" panose="020F0302020204030204"/>
              </a:rPr>
              <a:t>currently in the system</a:t>
            </a:r>
          </a:p>
          <a:p>
            <a:pPr marL="342900" indent="-254000">
              <a:buClr>
                <a:srgbClr val="4F81BD"/>
              </a:buClr>
              <a:buSzPct val="76000"/>
              <a:buFont typeface="Arial"/>
              <a:buChar char="•"/>
            </a:pPr>
            <a:r>
              <a:rPr lang="en-US" sz="2000" spc="-1" dirty="0">
                <a:solidFill>
                  <a:prstClr val="black"/>
                </a:solidFill>
                <a:uFill>
                  <a:solidFill>
                    <a:srgbClr val="FFFFFF"/>
                  </a:solidFill>
                </a:uFill>
                <a:latin typeface="Calibri Light" panose="020F0302020204030204"/>
              </a:rPr>
              <a:t>Reads and executes the queries</a:t>
            </a:r>
          </a:p>
        </p:txBody>
      </p:sp>
      <p:sp>
        <p:nvSpPr>
          <p:cNvPr id="5" name="Rectangle 4"/>
          <p:cNvSpPr/>
          <p:nvPr/>
        </p:nvSpPr>
        <p:spPr>
          <a:xfrm>
            <a:off x="668864" y="2306109"/>
            <a:ext cx="3910213" cy="357081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1"/>
          <p:cNvSpPr/>
          <p:nvPr/>
        </p:nvSpPr>
        <p:spPr>
          <a:xfrm>
            <a:off x="211665" y="2060577"/>
            <a:ext cx="1972735" cy="465666"/>
          </a:xfrm>
          <a:prstGeom prst="rect">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a:solidFill>
                  <a:prstClr val="white"/>
                </a:solidFill>
              </a:rPr>
              <a:t>Folder</a:t>
            </a:r>
          </a:p>
        </p:txBody>
      </p:sp>
      <p:sp>
        <p:nvSpPr>
          <p:cNvPr id="7" name="Rectangle 6"/>
          <p:cNvSpPr/>
          <p:nvPr/>
        </p:nvSpPr>
        <p:spPr>
          <a:xfrm>
            <a:off x="751412" y="2623781"/>
            <a:ext cx="3714751" cy="3170099"/>
          </a:xfrm>
          <a:prstGeom prst="rect">
            <a:avLst/>
          </a:prstGeom>
        </p:spPr>
        <p:txBody>
          <a:bodyPr wrap="square">
            <a:spAutoFit/>
          </a:bodyPr>
          <a:lstStyle/>
          <a:p>
            <a:pPr marL="285750" indent="-254000" algn="just">
              <a:buClr>
                <a:srgbClr val="4F81BD"/>
              </a:buClr>
              <a:buSzPct val="76000"/>
              <a:buFont typeface="Arial"/>
              <a:buChar char="•"/>
            </a:pPr>
            <a:r>
              <a:rPr lang="en-US" sz="2000" spc="-1" dirty="0">
                <a:solidFill>
                  <a:prstClr val="black"/>
                </a:solidFill>
                <a:uFill>
                  <a:solidFill>
                    <a:srgbClr val="FFFFFF"/>
                  </a:solidFill>
                </a:uFill>
                <a:latin typeface="Calibri Light" panose="020F0302020204030204"/>
              </a:rPr>
              <a:t>Some tips:</a:t>
            </a:r>
          </a:p>
          <a:p>
            <a:pPr marL="514350" lvl="1" indent="-254000" algn="just">
              <a:buClr>
                <a:srgbClr val="4F81BD"/>
              </a:buClr>
              <a:buSzPct val="76000"/>
              <a:buFont typeface="Arial"/>
              <a:buChar char="•"/>
            </a:pPr>
            <a:r>
              <a:rPr lang="en-US" spc="-1" dirty="0">
                <a:solidFill>
                  <a:prstClr val="black"/>
                </a:solidFill>
                <a:uFill>
                  <a:solidFill>
                    <a:srgbClr val="FFFFFF"/>
                  </a:solidFill>
                </a:uFill>
                <a:latin typeface="Calibri Light" panose="020F0302020204030204"/>
              </a:rPr>
              <a:t>Have a method </a:t>
            </a:r>
            <a:r>
              <a:rPr lang="en-US" b="1" spc="-1" dirty="0">
                <a:solidFill>
                  <a:srgbClr val="006600"/>
                </a:solidFill>
                <a:uFill>
                  <a:solidFill>
                    <a:srgbClr val="FFFFFF"/>
                  </a:solidFill>
                </a:uFill>
                <a:latin typeface="Calibri Light" panose="020F0302020204030204"/>
              </a:rPr>
              <a:t>to get the size </a:t>
            </a:r>
            <a:r>
              <a:rPr lang="en-US" spc="-1" dirty="0">
                <a:solidFill>
                  <a:prstClr val="black"/>
                </a:solidFill>
                <a:uFill>
                  <a:solidFill>
                    <a:srgbClr val="FFFFFF"/>
                  </a:solidFill>
                </a:uFill>
                <a:latin typeface="Calibri Light" panose="020F0302020204030204"/>
              </a:rPr>
              <a:t>of the folder.</a:t>
            </a:r>
          </a:p>
          <a:p>
            <a:pPr marL="514350" lvl="1" indent="-254000" algn="just">
              <a:buClr>
                <a:srgbClr val="4F81BD"/>
              </a:buClr>
              <a:buSzPct val="76000"/>
              <a:buFont typeface="Arial"/>
              <a:buChar char="•"/>
            </a:pPr>
            <a:r>
              <a:rPr lang="en-US" spc="-1" dirty="0">
                <a:solidFill>
                  <a:prstClr val="black"/>
                </a:solidFill>
                <a:uFill>
                  <a:solidFill>
                    <a:srgbClr val="FFFFFF"/>
                  </a:solidFill>
                </a:uFill>
                <a:latin typeface="Calibri Light" panose="020F0302020204030204"/>
              </a:rPr>
              <a:t>Instead of having a setter to set the list of files, create an </a:t>
            </a:r>
            <a:r>
              <a:rPr lang="en-US" b="1" spc="-1" dirty="0">
                <a:solidFill>
                  <a:srgbClr val="006600"/>
                </a:solidFill>
                <a:uFill>
                  <a:solidFill>
                    <a:srgbClr val="FFFFFF"/>
                  </a:solidFill>
                </a:uFill>
                <a:latin typeface="Calibri Light" panose="020F0302020204030204"/>
              </a:rPr>
              <a:t>“</a:t>
            </a:r>
            <a:r>
              <a:rPr lang="en-US" b="1" spc="-1" dirty="0" err="1">
                <a:solidFill>
                  <a:srgbClr val="006600"/>
                </a:solidFill>
                <a:uFill>
                  <a:solidFill>
                    <a:srgbClr val="FFFFFF"/>
                  </a:solidFill>
                </a:uFill>
                <a:latin typeface="Calibri Light" panose="020F0302020204030204"/>
              </a:rPr>
              <a:t>addFile</a:t>
            </a:r>
            <a:r>
              <a:rPr lang="en-US" b="1" spc="-1" dirty="0">
                <a:solidFill>
                  <a:srgbClr val="006600"/>
                </a:solidFill>
                <a:uFill>
                  <a:solidFill>
                    <a:srgbClr val="FFFFFF"/>
                  </a:solidFill>
                </a:uFill>
                <a:latin typeface="Calibri Light" panose="020F0302020204030204"/>
              </a:rPr>
              <a:t>” method </a:t>
            </a:r>
            <a:r>
              <a:rPr lang="en-US" spc="-1" dirty="0">
                <a:solidFill>
                  <a:prstClr val="black"/>
                </a:solidFill>
                <a:uFill>
                  <a:solidFill>
                    <a:srgbClr val="FFFFFF"/>
                  </a:solidFill>
                </a:uFill>
                <a:latin typeface="Calibri Light" panose="020F0302020204030204"/>
              </a:rPr>
              <a:t>that acts as a “setter” of a file being added to the folder.</a:t>
            </a:r>
          </a:p>
          <a:p>
            <a:pPr marL="514350" lvl="1" indent="-254000" algn="just">
              <a:buClr>
                <a:srgbClr val="4F81BD"/>
              </a:buClr>
              <a:buSzPct val="76000"/>
              <a:buFont typeface="Arial"/>
              <a:buChar char="•"/>
            </a:pPr>
            <a:r>
              <a:rPr lang="en-US" spc="-1" dirty="0">
                <a:solidFill>
                  <a:prstClr val="black"/>
                </a:solidFill>
                <a:uFill>
                  <a:solidFill>
                    <a:srgbClr val="FFFFFF"/>
                  </a:solidFill>
                </a:uFill>
                <a:latin typeface="Calibri Light" panose="020F0302020204030204"/>
              </a:rPr>
              <a:t>Whenever you add a file to a folder, </a:t>
            </a:r>
            <a:r>
              <a:rPr lang="en-US" b="1" spc="-1" dirty="0">
                <a:solidFill>
                  <a:srgbClr val="006600"/>
                </a:solidFill>
                <a:uFill>
                  <a:solidFill>
                    <a:srgbClr val="FFFFFF"/>
                  </a:solidFill>
                </a:uFill>
                <a:latin typeface="Calibri Light" panose="020F0302020204030204"/>
              </a:rPr>
              <a:t>change the </a:t>
            </a:r>
            <a:r>
              <a:rPr lang="en-US" b="1" spc="-1" dirty="0" err="1">
                <a:solidFill>
                  <a:srgbClr val="006600"/>
                </a:solidFill>
                <a:uFill>
                  <a:solidFill>
                    <a:srgbClr val="FFFFFF"/>
                  </a:solidFill>
                </a:uFill>
                <a:latin typeface="Calibri Light" panose="020F0302020204030204"/>
              </a:rPr>
              <a:t>folderName</a:t>
            </a:r>
            <a:r>
              <a:rPr lang="en-US" b="1" spc="-1" dirty="0">
                <a:solidFill>
                  <a:srgbClr val="006600"/>
                </a:solidFill>
                <a:uFill>
                  <a:solidFill>
                    <a:srgbClr val="FFFFFF"/>
                  </a:solidFill>
                </a:uFill>
                <a:latin typeface="Calibri Light" panose="020F0302020204030204"/>
              </a:rPr>
              <a:t> attribute of that file</a:t>
            </a:r>
          </a:p>
        </p:txBody>
      </p:sp>
      <p:sp>
        <p:nvSpPr>
          <p:cNvPr id="8" name="Rectangle 7"/>
          <p:cNvSpPr/>
          <p:nvPr/>
        </p:nvSpPr>
        <p:spPr>
          <a:xfrm>
            <a:off x="5095875" y="2306108"/>
            <a:ext cx="3768722" cy="165629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1"/>
          <p:cNvSpPr/>
          <p:nvPr/>
        </p:nvSpPr>
        <p:spPr>
          <a:xfrm>
            <a:off x="4697612" y="2060576"/>
            <a:ext cx="1972735" cy="465666"/>
          </a:xfrm>
          <a:prstGeom prst="rect">
            <a:avLst/>
          </a:prstGeom>
          <a:solidFill>
            <a:srgbClr val="0066FF"/>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a:solidFill>
                  <a:prstClr val="white"/>
                </a:solidFill>
              </a:rPr>
              <a:t>File</a:t>
            </a:r>
          </a:p>
        </p:txBody>
      </p:sp>
      <p:sp>
        <p:nvSpPr>
          <p:cNvPr id="10" name="Rectangle 9"/>
          <p:cNvSpPr/>
          <p:nvPr/>
        </p:nvSpPr>
        <p:spPr>
          <a:xfrm>
            <a:off x="5174391" y="2614440"/>
            <a:ext cx="3690205" cy="1231106"/>
          </a:xfrm>
          <a:prstGeom prst="rect">
            <a:avLst/>
          </a:prstGeom>
        </p:spPr>
        <p:txBody>
          <a:bodyPr wrap="square">
            <a:spAutoFit/>
          </a:bodyPr>
          <a:lstStyle/>
          <a:p>
            <a:pPr marL="285750" indent="-254000">
              <a:buClr>
                <a:srgbClr val="4F81BD"/>
              </a:buClr>
              <a:buSzPct val="76000"/>
              <a:buFont typeface="Arial"/>
              <a:buChar char="•"/>
            </a:pPr>
            <a:r>
              <a:rPr lang="en-US" sz="2000" spc="-1" dirty="0">
                <a:solidFill>
                  <a:prstClr val="black"/>
                </a:solidFill>
                <a:uFill>
                  <a:solidFill>
                    <a:srgbClr val="FFFFFF"/>
                  </a:solidFill>
                </a:uFill>
                <a:latin typeface="Calibri Light" panose="020F0302020204030204"/>
              </a:rPr>
              <a:t>Contains information about:</a:t>
            </a:r>
          </a:p>
          <a:p>
            <a:pPr marL="628650" lvl="1" indent="-254000">
              <a:buClr>
                <a:srgbClr val="4F81BD"/>
              </a:buClr>
              <a:buSzPct val="76000"/>
              <a:buFont typeface="Arial"/>
              <a:buChar char="•"/>
            </a:pPr>
            <a:r>
              <a:rPr lang="en-US" b="1" spc="-1" dirty="0">
                <a:solidFill>
                  <a:srgbClr val="0066FF"/>
                </a:solidFill>
                <a:uFill>
                  <a:solidFill>
                    <a:srgbClr val="FFFFFF"/>
                  </a:solidFill>
                </a:uFill>
                <a:latin typeface="Calibri Light" panose="020F0302020204030204"/>
              </a:rPr>
              <a:t>The file name</a:t>
            </a:r>
          </a:p>
          <a:p>
            <a:pPr marL="628650" lvl="1" indent="-254000">
              <a:buClr>
                <a:srgbClr val="4F81BD"/>
              </a:buClr>
              <a:buSzPct val="76000"/>
              <a:buFont typeface="Arial"/>
              <a:buChar char="•"/>
            </a:pPr>
            <a:r>
              <a:rPr lang="en-US" b="1" spc="-1" dirty="0">
                <a:solidFill>
                  <a:srgbClr val="0066FF"/>
                </a:solidFill>
                <a:uFill>
                  <a:solidFill>
                    <a:srgbClr val="FFFFFF"/>
                  </a:solidFill>
                </a:uFill>
                <a:latin typeface="Calibri Light" panose="020F0302020204030204"/>
              </a:rPr>
              <a:t>The file size</a:t>
            </a:r>
          </a:p>
          <a:p>
            <a:pPr marL="628650" lvl="1" indent="-254000">
              <a:buClr>
                <a:srgbClr val="4F81BD"/>
              </a:buClr>
              <a:buSzPct val="76000"/>
              <a:buFont typeface="Arial"/>
              <a:buChar char="•"/>
            </a:pPr>
            <a:r>
              <a:rPr lang="en-US" b="1" spc="-1" dirty="0">
                <a:solidFill>
                  <a:srgbClr val="0066FF"/>
                </a:solidFill>
                <a:uFill>
                  <a:solidFill>
                    <a:srgbClr val="FFFFFF"/>
                  </a:solidFill>
                </a:uFill>
                <a:latin typeface="Calibri Light" panose="020F0302020204030204"/>
              </a:rPr>
              <a:t>The folder in which the file is in</a:t>
            </a:r>
          </a:p>
        </p:txBody>
      </p:sp>
      <p:sp>
        <p:nvSpPr>
          <p:cNvPr id="11" name="CustomShape 2"/>
          <p:cNvSpPr/>
          <p:nvPr/>
        </p:nvSpPr>
        <p:spPr>
          <a:xfrm>
            <a:off x="2547083" y="6327189"/>
            <a:ext cx="3880133" cy="581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r>
              <a:rPr lang="en-US" sz="3200" spc="-1">
                <a:solidFill>
                  <a:prstClr val="white"/>
                </a:solidFill>
                <a:uFill>
                  <a:solidFill>
                    <a:srgbClr val="FFFFFF"/>
                  </a:solidFill>
                </a:uFill>
                <a:latin typeface="Calibri Light" panose="020F0302020204030204"/>
              </a:rPr>
              <a:t>File</a:t>
            </a:r>
            <a:endParaRPr sz="1400" dirty="0">
              <a:solidFill>
                <a:prstClr val="white"/>
              </a:solidFill>
              <a:latin typeface="Calibri Light" panose="020F0302020204030204"/>
            </a:endParaRPr>
          </a:p>
        </p:txBody>
      </p:sp>
      <p:sp>
        <p:nvSpPr>
          <p:cNvPr id="12" name="Slide Number Placeholder 11"/>
          <p:cNvSpPr>
            <a:spLocks noGrp="1"/>
          </p:cNvSpPr>
          <p:nvPr>
            <p:ph type="sldNum" sz="quarter" idx="12"/>
          </p:nvPr>
        </p:nvSpPr>
        <p:spPr/>
        <p:txBody>
          <a:bodyPr/>
          <a:lstStyle/>
          <a:p>
            <a:fld id="{835E20A1-CA8B-C44B-AF3A-EA9FF10691F4}" type="slidenum">
              <a:rPr lang="en-US" smtClean="0"/>
              <a:pPr/>
              <a:t>9</a:t>
            </a:fld>
            <a:endParaRPr lang="en-US"/>
          </a:p>
        </p:txBody>
      </p:sp>
    </p:spTree>
    <p:extLst>
      <p:ext uri="{BB962C8B-B14F-4D97-AF65-F5344CB8AC3E}">
        <p14:creationId xmlns:p14="http://schemas.microsoft.com/office/powerpoint/2010/main" val="156851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500"/>
                                        <p:tgtEl>
                                          <p:spTgt spid="7">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3" end="3"/>
                                            </p:txEl>
                                          </p:spTgt>
                                        </p:tgtEl>
                                        <p:attrNameLst>
                                          <p:attrName>style.visibility</p:attrName>
                                        </p:attrNameLst>
                                      </p:cBhvr>
                                      <p:to>
                                        <p:strVal val="visible"/>
                                      </p:to>
                                    </p:set>
                                    <p:animEffect transition="in" filter="fade">
                                      <p:cBhvr>
                                        <p:cTn id="30" dur="500"/>
                                        <p:tgtEl>
                                          <p:spTgt spid="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fade">
                                      <p:cBhvr>
                                        <p:cTn id="35" dur="500"/>
                                        <p:tgtEl>
                                          <p:spTgt spid="10">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Effect transition="in" filter="fade">
                                      <p:cBhvr>
                                        <p:cTn id="38" dur="500"/>
                                        <p:tgtEl>
                                          <p:spTgt spid="10">
                                            <p:txEl>
                                              <p:pRg st="1" end="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2" end="2"/>
                                            </p:txEl>
                                          </p:spTgt>
                                        </p:tgtEl>
                                        <p:attrNameLst>
                                          <p:attrName>style.visibility</p:attrName>
                                        </p:attrNameLst>
                                      </p:cBhvr>
                                      <p:to>
                                        <p:strVal val="visible"/>
                                      </p:to>
                                    </p:set>
                                    <p:animEffect transition="in" filter="fade">
                                      <p:cBhvr>
                                        <p:cTn id="41" dur="500"/>
                                        <p:tgtEl>
                                          <p:spTgt spid="10">
                                            <p:txEl>
                                              <p:pRg st="2" end="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xEl>
                                              <p:pRg st="3" end="3"/>
                                            </p:txEl>
                                          </p:spTgt>
                                        </p:tgtEl>
                                        <p:attrNameLst>
                                          <p:attrName>style.visibility</p:attrName>
                                        </p:attrNameLst>
                                      </p:cBhvr>
                                      <p:to>
                                        <p:strVal val="visible"/>
                                      </p:to>
                                    </p:set>
                                    <p:animEffect transition="in" filter="fade">
                                      <p:cBhvr>
                                        <p:cTn id="44"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2_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2220</Words>
  <Application>Microsoft Macintosh PowerPoint</Application>
  <PresentationFormat>On-screen Show (4:3)</PresentationFormat>
  <Paragraphs>599</Paragraphs>
  <Slides>43</Slides>
  <Notes>24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43</vt:i4>
      </vt:variant>
    </vt:vector>
  </HeadingPairs>
  <TitlesOfParts>
    <vt:vector size="59" baseType="lpstr">
      <vt:lpstr>Calibri</vt:lpstr>
      <vt:lpstr>Calibri Light</vt:lpstr>
      <vt:lpstr>Consolas</vt:lpstr>
      <vt:lpstr>Courier New</vt:lpstr>
      <vt:lpstr>DejaVu Sans</vt:lpstr>
      <vt:lpstr>Gill Sans MT</vt:lpstr>
      <vt:lpstr>Monaco</vt:lpstr>
      <vt:lpstr>Times New Roman</vt:lpstr>
      <vt:lpstr>Trebuchet MS</vt:lpstr>
      <vt:lpstr>Wingdings</vt:lpstr>
      <vt:lpstr>Wingdings 3</vt:lpstr>
      <vt:lpstr>宋体</vt:lpstr>
      <vt:lpstr>Arial</vt:lpstr>
      <vt:lpstr>1_Retrospect</vt:lpstr>
      <vt:lpstr>Retrospect</vt:lpstr>
      <vt:lpstr>2_Retrospect</vt:lpstr>
      <vt:lpstr>Take-Home Lab #02</vt:lpstr>
      <vt:lpstr>PowerPoint Presentation</vt:lpstr>
      <vt:lpstr>Problem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Of File</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Take-Home Lab #02</dc:title>
  <dc:creator>John Kevin Tjahjadi</dc:creator>
  <cp:lastModifiedBy>John Kevin Tjahjadi</cp:lastModifiedBy>
  <cp:revision>5</cp:revision>
  <dcterms:created xsi:type="dcterms:W3CDTF">2017-02-07T10:55:47Z</dcterms:created>
  <dcterms:modified xsi:type="dcterms:W3CDTF">2017-02-09T12:47:59Z</dcterms:modified>
</cp:coreProperties>
</file>